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78" r:id="rId2"/>
    <p:sldId id="279" r:id="rId3"/>
    <p:sldId id="281" r:id="rId4"/>
    <p:sldId id="282" r:id="rId5"/>
    <p:sldId id="283" r:id="rId6"/>
    <p:sldId id="284" r:id="rId7"/>
    <p:sldId id="285" r:id="rId8"/>
    <p:sldId id="286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0000000000000000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00" autoAdjust="0"/>
    <p:restoredTop sz="95118"/>
  </p:normalViewPr>
  <p:slideViewPr>
    <p:cSldViewPr snapToGrid="0" showGuides="1">
      <p:cViewPr varScale="1">
        <p:scale>
          <a:sx n="85" d="100"/>
          <a:sy n="85" d="100"/>
        </p:scale>
        <p:origin x="1536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Text, application&#10;&#10;Description automatically generated">
            <a:extLst>
              <a:ext uri="{FF2B5EF4-FFF2-40B4-BE49-F238E27FC236}">
                <a16:creationId xmlns:a16="http://schemas.microsoft.com/office/drawing/2014/main" id="{0373F306-92D3-4140-BD49-C8B5513475B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160D7F83-320A-3140-A80D-8700A983BF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ounded Rectangle 4"/>
          <p:cNvSpPr/>
          <p:nvPr userDrawn="1"/>
        </p:nvSpPr>
        <p:spPr bwMode="auto">
          <a:xfrm>
            <a:off x="461962" y="403412"/>
            <a:ext cx="8220075" cy="6031425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22009FD-038D-E848-A1E0-17BB287CD94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twinkl.com.au/resources/australian-resources-sen/teaching-and-support-inclusive-education-australia/teacher-organisation-sen-australia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twinkl.com.au/resources/australian-resources-sen/teaching-and-support-inclusive-education-australia/teacher-organisation-sen-australia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twinkl.com.au/resources/australian-resources-sen/teaching-and-support-inclusive-education-australia/teacher-organisation-sen-australia" TargetMode="Externa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m.au/resources/australian-resources-sen/teaching-and-support-inclusive-education-australia/teacher-organisation-sen-australia" TargetMode="External"/><Relationship Id="rId4" Type="http://schemas.openxmlformats.org/officeDocument/2006/relationships/image" Target="../media/image14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m.au/resources/australian-resources-sen/teaching-and-support-inclusive-education-australia/teacher-organisation-sen-australia" TargetMode="External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twinkl.com.au/resources/australian-resources-sen/teaching-and-support-inclusive-education-australia/teacher-organisation-sen-australia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m.au/resources/australian-resources-sen/teaching-and-support-inclusive-education-australia/teacher-organisation-sen-australia" TargetMode="Externa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7430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>
            <a:extLst>
              <a:ext uri="{FF2B5EF4-FFF2-40B4-BE49-F238E27FC236}">
                <a16:creationId xmlns:a16="http://schemas.microsoft.com/office/drawing/2014/main" id="{315680D1-6280-8346-A788-5657916BE7FA}"/>
              </a:ext>
            </a:extLst>
          </p:cNvPr>
          <p:cNvSpPr/>
          <p:nvPr/>
        </p:nvSpPr>
        <p:spPr>
          <a:xfrm>
            <a:off x="5513824" y="2986088"/>
            <a:ext cx="1429902" cy="35936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CD4D297E-1B1D-FF43-977C-EAE887553681}"/>
              </a:ext>
            </a:extLst>
          </p:cNvPr>
          <p:cNvGrpSpPr/>
          <p:nvPr/>
        </p:nvGrpSpPr>
        <p:grpSpPr>
          <a:xfrm>
            <a:off x="866903" y="3797004"/>
            <a:ext cx="4575480" cy="1555727"/>
            <a:chOff x="866903" y="3797004"/>
            <a:chExt cx="4575480" cy="1555727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406FDA7-3D1A-674F-A8BD-A5E8EA8BF19D}"/>
                </a:ext>
              </a:extLst>
            </p:cNvPr>
            <p:cNvSpPr/>
            <p:nvPr/>
          </p:nvSpPr>
          <p:spPr>
            <a:xfrm>
              <a:off x="4086540" y="4572000"/>
              <a:ext cx="1355843" cy="45094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E74C1E83-C456-8A46-AA37-BE9797CD6326}"/>
                </a:ext>
              </a:extLst>
            </p:cNvPr>
            <p:cNvSpPr/>
            <p:nvPr/>
          </p:nvSpPr>
          <p:spPr>
            <a:xfrm>
              <a:off x="2252789" y="3797004"/>
              <a:ext cx="1176211" cy="38571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6E15D0B3-E43D-AE4E-B1D3-04DA4DD07B98}"/>
                </a:ext>
              </a:extLst>
            </p:cNvPr>
            <p:cNvSpPr/>
            <p:nvPr/>
          </p:nvSpPr>
          <p:spPr>
            <a:xfrm>
              <a:off x="866903" y="5029199"/>
              <a:ext cx="1283040" cy="32353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ECAD0F77-763D-C44C-B44B-02E0FEA902CC}"/>
              </a:ext>
            </a:extLst>
          </p:cNvPr>
          <p:cNvSpPr/>
          <p:nvPr/>
        </p:nvSpPr>
        <p:spPr>
          <a:xfrm>
            <a:off x="2107079" y="5381307"/>
            <a:ext cx="6220757" cy="772107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anose="02000000000000000000" pitchFamily="2" charset="77"/>
              </a:rPr>
              <a:t>Sometimes I do activities with my class in other rooms, like the Art Room or Library, or go outside for P.E.</a:t>
            </a:r>
            <a:endParaRPr lang="en-US" dirty="0">
              <a:solidFill>
                <a:schemeClr val="bg1"/>
              </a:solidFill>
              <a:latin typeface="Twinkl" panose="02000000000000000000" pitchFamily="2" charset="77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DC2E109-EDFE-304E-A54B-A266889F6B66}"/>
              </a:ext>
            </a:extLst>
          </p:cNvPr>
          <p:cNvSpPr/>
          <p:nvPr/>
        </p:nvSpPr>
        <p:spPr>
          <a:xfrm>
            <a:off x="1011145" y="922682"/>
            <a:ext cx="4417694" cy="772107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anose="02000000000000000000" pitchFamily="2" charset="77"/>
              </a:rPr>
              <a:t>At school I do lots of fun learning </a:t>
            </a:r>
            <a:br>
              <a:rPr lang="en-GB" dirty="0">
                <a:solidFill>
                  <a:schemeClr val="bg1"/>
                </a:solidFill>
                <a:latin typeface="Twinkl" panose="02000000000000000000" pitchFamily="2" charset="77"/>
              </a:rPr>
            </a:br>
            <a:r>
              <a:rPr lang="en-GB" dirty="0">
                <a:solidFill>
                  <a:schemeClr val="bg1"/>
                </a:solidFill>
                <a:latin typeface="Twinkl" panose="02000000000000000000" pitchFamily="2" charset="77"/>
              </a:rPr>
              <a:t>activities in the classroom. </a:t>
            </a:r>
            <a:endParaRPr lang="en-US" dirty="0">
              <a:solidFill>
                <a:schemeClr val="bg1"/>
              </a:solidFill>
              <a:latin typeface="Twinkl" panose="02000000000000000000" pitchFamily="2" charset="77"/>
            </a:endParaRPr>
          </a:p>
        </p:txBody>
      </p:sp>
      <p:pic>
        <p:nvPicPr>
          <p:cNvPr id="4" name="Picture 3" descr="A person standing in front of a book shelf&#10;&#10;Description automatically generated with low confidence">
            <a:extLst>
              <a:ext uri="{FF2B5EF4-FFF2-40B4-BE49-F238E27FC236}">
                <a16:creationId xmlns:a16="http://schemas.microsoft.com/office/drawing/2014/main" id="{DE421B63-91E9-D846-B457-623FA4DEB08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8141" y="0"/>
            <a:ext cx="3845859" cy="3279092"/>
          </a:xfrm>
          <a:prstGeom prst="rect">
            <a:avLst/>
          </a:prstGeom>
        </p:spPr>
      </p:pic>
      <p:pic>
        <p:nvPicPr>
          <p:cNvPr id="17" name="Picture 16" descr="A group of people in clothing&#10;&#10;Description automatically generated with low confidence">
            <a:extLst>
              <a:ext uri="{FF2B5EF4-FFF2-40B4-BE49-F238E27FC236}">
                <a16:creationId xmlns:a16="http://schemas.microsoft.com/office/drawing/2014/main" id="{59098DAD-2E69-5346-BF4E-D1F2494A22D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341" y="1871664"/>
            <a:ext cx="4458605" cy="3389918"/>
          </a:xfrm>
          <a:prstGeom prst="rect">
            <a:avLst/>
          </a:prstGeom>
        </p:spPr>
      </p:pic>
      <p:sp>
        <p:nvSpPr>
          <p:cNvPr id="20" name="Rectangle 19">
            <a:hlinkClick r:id="rId4"/>
            <a:extLst>
              <a:ext uri="{FF2B5EF4-FFF2-40B4-BE49-F238E27FC236}">
                <a16:creationId xmlns:a16="http://schemas.microsoft.com/office/drawing/2014/main" id="{3A797A97-C734-924F-BF04-8CC7329A5C5E}"/>
              </a:ext>
            </a:extLst>
          </p:cNvPr>
          <p:cNvSpPr/>
          <p:nvPr/>
        </p:nvSpPr>
        <p:spPr>
          <a:xfrm>
            <a:off x="8388349" y="6494660"/>
            <a:ext cx="755650" cy="3633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559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CAD0F77-763D-C44C-B44B-02E0FEA902CC}"/>
              </a:ext>
            </a:extLst>
          </p:cNvPr>
          <p:cNvSpPr/>
          <p:nvPr/>
        </p:nvSpPr>
        <p:spPr>
          <a:xfrm>
            <a:off x="1358432" y="792017"/>
            <a:ext cx="6427132" cy="1049106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When I am at school, I might need to practise safety drills. Drill means practise. We might practise going outside in a fire or finding a safe place during a lockdown. </a:t>
            </a:r>
            <a:endParaRPr lang="en-US" dirty="0">
              <a:solidFill>
                <a:schemeClr val="bg1"/>
              </a:solidFill>
              <a:latin typeface="Twinkl" panose="02000000000000000000" pitchFamily="2" charset="77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7A0E12A-1412-BE47-9B5E-4A1DA885D00A}"/>
              </a:ext>
            </a:extLst>
          </p:cNvPr>
          <p:cNvSpPr/>
          <p:nvPr/>
        </p:nvSpPr>
        <p:spPr>
          <a:xfrm>
            <a:off x="1255244" y="5240088"/>
            <a:ext cx="6633509" cy="772107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In a lockdown drill, we pretend that there is danger outside and we need to go or stay inside to make sure we are safe. </a:t>
            </a:r>
            <a:endParaRPr lang="en-US" dirty="0">
              <a:solidFill>
                <a:schemeClr val="bg1"/>
              </a:solidFill>
              <a:latin typeface="Twinkl" panose="02000000000000000000" pitchFamily="2" charset="77"/>
            </a:endParaRPr>
          </a:p>
        </p:txBody>
      </p:sp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73BC03DA-41FB-704E-BE6E-AF7E61EE410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0639" y="2034326"/>
            <a:ext cx="4262718" cy="3012559"/>
          </a:xfrm>
          <a:prstGeom prst="rect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2FDB8525-5785-AD4D-841D-56EBAE1A577F}"/>
              </a:ext>
            </a:extLst>
          </p:cNvPr>
          <p:cNvSpPr/>
          <p:nvPr/>
        </p:nvSpPr>
        <p:spPr>
          <a:xfrm>
            <a:off x="5084956" y="2297721"/>
            <a:ext cx="302970" cy="2672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910445D-CF92-A544-9CCA-D672141E3442}"/>
              </a:ext>
            </a:extLst>
          </p:cNvPr>
          <p:cNvSpPr/>
          <p:nvPr/>
        </p:nvSpPr>
        <p:spPr>
          <a:xfrm>
            <a:off x="5249123" y="2343384"/>
            <a:ext cx="286042" cy="1706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4835B16-79AF-C149-9CC0-5749CA8323E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803783">
            <a:off x="5133928" y="2180405"/>
            <a:ext cx="213260" cy="385913"/>
          </a:xfrm>
          <a:prstGeom prst="rect">
            <a:avLst/>
          </a:prstGeom>
        </p:spPr>
      </p:pic>
      <p:sp>
        <p:nvSpPr>
          <p:cNvPr id="16" name="Rectangle 15">
            <a:hlinkClick r:id="rId4"/>
            <a:extLst>
              <a:ext uri="{FF2B5EF4-FFF2-40B4-BE49-F238E27FC236}">
                <a16:creationId xmlns:a16="http://schemas.microsoft.com/office/drawing/2014/main" id="{712DC27A-0B9F-A042-8075-83981929F1B4}"/>
              </a:ext>
            </a:extLst>
          </p:cNvPr>
          <p:cNvSpPr/>
          <p:nvPr/>
        </p:nvSpPr>
        <p:spPr>
          <a:xfrm>
            <a:off x="8388349" y="6494660"/>
            <a:ext cx="755650" cy="3633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092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4">
            <a:extLst>
              <a:ext uri="{FF2B5EF4-FFF2-40B4-BE49-F238E27FC236}">
                <a16:creationId xmlns:a16="http://schemas.microsoft.com/office/drawing/2014/main" id="{33D78935-8296-0141-A020-4122F4CB3883}"/>
              </a:ext>
            </a:extLst>
          </p:cNvPr>
          <p:cNvSpPr/>
          <p:nvPr/>
        </p:nvSpPr>
        <p:spPr>
          <a:xfrm>
            <a:off x="6874364" y="6036883"/>
            <a:ext cx="2076238" cy="330786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DBF8FC4-88A9-D84A-A3E2-9C0FC984C6B5}"/>
              </a:ext>
            </a:extLst>
          </p:cNvPr>
          <p:cNvSpPr/>
          <p:nvPr/>
        </p:nvSpPr>
        <p:spPr>
          <a:xfrm>
            <a:off x="512347" y="6009986"/>
            <a:ext cx="1617698" cy="330786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CAD0F77-763D-C44C-B44B-02E0FEA902CC}"/>
              </a:ext>
            </a:extLst>
          </p:cNvPr>
          <p:cNvSpPr/>
          <p:nvPr/>
        </p:nvSpPr>
        <p:spPr>
          <a:xfrm>
            <a:off x="1729889" y="3308060"/>
            <a:ext cx="5684222" cy="772107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When the lockdown drill happens, I will </a:t>
            </a:r>
            <a:br>
              <a:rPr lang="en-GB" dirty="0"/>
            </a:br>
            <a:r>
              <a:rPr lang="en-GB" dirty="0"/>
              <a:t>hear a loud noise like a siren or bell.</a:t>
            </a:r>
            <a:endParaRPr lang="en-US" dirty="0">
              <a:solidFill>
                <a:schemeClr val="bg1"/>
              </a:solidFill>
              <a:latin typeface="Twinkl" panose="02000000000000000000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FBEAB11-83D7-C84C-8205-3F643AF8EB1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9074" y="1250706"/>
            <a:ext cx="2076238" cy="5078656"/>
          </a:xfrm>
          <a:prstGeom prst="rect">
            <a:avLst/>
          </a:prstGeom>
        </p:spPr>
      </p:pic>
      <p:pic>
        <p:nvPicPr>
          <p:cNvPr id="6" name="Picture 5" descr="A picture containing clipart, vector graphics&#10;&#10;Description automatically generated">
            <a:extLst>
              <a:ext uri="{FF2B5EF4-FFF2-40B4-BE49-F238E27FC236}">
                <a16:creationId xmlns:a16="http://schemas.microsoft.com/office/drawing/2014/main" id="{894088C0-D61B-2248-9485-EA79CC18A5E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613" y="2174527"/>
            <a:ext cx="1949166" cy="4088280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2FAF9147-7638-F244-8EC2-C7A6A337E8D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923125" y="184286"/>
            <a:ext cx="2334924" cy="1706132"/>
          </a:xfrm>
          <a:prstGeom prst="rect">
            <a:avLst/>
          </a:prstGeom>
        </p:spPr>
      </p:pic>
      <p:pic>
        <p:nvPicPr>
          <p:cNvPr id="19" name="Picture 18" descr="A picture containing icon&#10;&#10;Description automatically generated">
            <a:extLst>
              <a:ext uri="{FF2B5EF4-FFF2-40B4-BE49-F238E27FC236}">
                <a16:creationId xmlns:a16="http://schemas.microsoft.com/office/drawing/2014/main" id="{4DAEB3FE-CC6E-2E44-B1B7-97AC77FCEAC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574967">
            <a:off x="5757500" y="343489"/>
            <a:ext cx="571863" cy="1034838"/>
          </a:xfrm>
          <a:prstGeom prst="rect">
            <a:avLst/>
          </a:prstGeom>
        </p:spPr>
      </p:pic>
      <p:sp>
        <p:nvSpPr>
          <p:cNvPr id="20" name="Arc 19">
            <a:extLst>
              <a:ext uri="{FF2B5EF4-FFF2-40B4-BE49-F238E27FC236}">
                <a16:creationId xmlns:a16="http://schemas.microsoft.com/office/drawing/2014/main" id="{2CE79C6E-1F1B-D948-A65F-3F25E7EB768D}"/>
              </a:ext>
            </a:extLst>
          </p:cNvPr>
          <p:cNvSpPr/>
          <p:nvPr/>
        </p:nvSpPr>
        <p:spPr>
          <a:xfrm>
            <a:off x="6147739" y="528638"/>
            <a:ext cx="585787" cy="585787"/>
          </a:xfrm>
          <a:prstGeom prst="arc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id="{D71FCE04-06EC-D144-8261-9E9B96E6590D}"/>
              </a:ext>
            </a:extLst>
          </p:cNvPr>
          <p:cNvSpPr/>
          <p:nvPr/>
        </p:nvSpPr>
        <p:spPr>
          <a:xfrm>
            <a:off x="6035475" y="416374"/>
            <a:ext cx="810313" cy="810313"/>
          </a:xfrm>
          <a:prstGeom prst="arc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D0B4B558-86CB-6F47-A59F-D1E4BE5EF503}"/>
              </a:ext>
            </a:extLst>
          </p:cNvPr>
          <p:cNvSpPr/>
          <p:nvPr/>
        </p:nvSpPr>
        <p:spPr>
          <a:xfrm rot="12569684">
            <a:off x="5426756" y="633008"/>
            <a:ext cx="585787" cy="585787"/>
          </a:xfrm>
          <a:prstGeom prst="arc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Arc 22">
            <a:extLst>
              <a:ext uri="{FF2B5EF4-FFF2-40B4-BE49-F238E27FC236}">
                <a16:creationId xmlns:a16="http://schemas.microsoft.com/office/drawing/2014/main" id="{8B2874BA-E177-C143-BEA1-5D8ED434C771}"/>
              </a:ext>
            </a:extLst>
          </p:cNvPr>
          <p:cNvSpPr/>
          <p:nvPr/>
        </p:nvSpPr>
        <p:spPr>
          <a:xfrm rot="12569684">
            <a:off x="5314492" y="520744"/>
            <a:ext cx="810313" cy="810313"/>
          </a:xfrm>
          <a:prstGeom prst="arc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hlinkClick r:id="rId6"/>
            <a:extLst>
              <a:ext uri="{FF2B5EF4-FFF2-40B4-BE49-F238E27FC236}">
                <a16:creationId xmlns:a16="http://schemas.microsoft.com/office/drawing/2014/main" id="{33A1B0FF-5B82-3448-88EB-19FF557CD01D}"/>
              </a:ext>
            </a:extLst>
          </p:cNvPr>
          <p:cNvSpPr/>
          <p:nvPr/>
        </p:nvSpPr>
        <p:spPr>
          <a:xfrm>
            <a:off x="8388349" y="6494660"/>
            <a:ext cx="755650" cy="3633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19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4" grpId="0" animBg="1"/>
      <p:bldP spid="7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val 25">
            <a:extLst>
              <a:ext uri="{FF2B5EF4-FFF2-40B4-BE49-F238E27FC236}">
                <a16:creationId xmlns:a16="http://schemas.microsoft.com/office/drawing/2014/main" id="{12291FD6-06B4-8341-BCAD-7B376068BDB7}"/>
              </a:ext>
            </a:extLst>
          </p:cNvPr>
          <p:cNvSpPr/>
          <p:nvPr/>
        </p:nvSpPr>
        <p:spPr>
          <a:xfrm>
            <a:off x="3705996" y="5815011"/>
            <a:ext cx="2076237" cy="51610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FBEAB11-83D7-C84C-8205-3F643AF8EB1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3880" y="1180792"/>
            <a:ext cx="2076238" cy="507865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CAD0F77-763D-C44C-B44B-02E0FEA902CC}"/>
              </a:ext>
            </a:extLst>
          </p:cNvPr>
          <p:cNvSpPr/>
          <p:nvPr/>
        </p:nvSpPr>
        <p:spPr>
          <a:xfrm>
            <a:off x="861972" y="4078392"/>
            <a:ext cx="7420053" cy="1603104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Then my teacher will tell me and my class what we need to do next. In a lockdown, this means we stop what we are doing and sit together on the floor. My teacher might tell me to sit under a table or in a safe space where no one can see us. I might need to wait for a while. My teacher will tell me when it is safe to move.</a:t>
            </a:r>
            <a:endParaRPr lang="en-US" dirty="0">
              <a:solidFill>
                <a:schemeClr val="bg1"/>
              </a:solidFill>
              <a:latin typeface="Twinkl" panose="02000000000000000000" pitchFamily="2" charset="77"/>
            </a:endParaRPr>
          </a:p>
        </p:txBody>
      </p:sp>
      <p:pic>
        <p:nvPicPr>
          <p:cNvPr id="18" name="Picture 1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B8742461-51BC-B74B-BFB1-C9553DB734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62742" y="647826"/>
            <a:ext cx="2766660" cy="2766660"/>
          </a:xfrm>
          <a:prstGeom prst="ellipse">
            <a:avLst/>
          </a:prstGeom>
          <a:ln w="28575">
            <a:solidFill>
              <a:srgbClr val="FFC000"/>
            </a:solidFill>
          </a:ln>
        </p:spPr>
      </p:pic>
      <p:pic>
        <p:nvPicPr>
          <p:cNvPr id="24" name="Picture 23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022753BB-7B8D-034B-A14B-93CD5262D92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3994" y="1495894"/>
            <a:ext cx="2280780" cy="2280780"/>
          </a:xfrm>
          <a:prstGeom prst="ellipse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27" name="Rectangle 26">
            <a:hlinkClick r:id="rId5"/>
            <a:extLst>
              <a:ext uri="{FF2B5EF4-FFF2-40B4-BE49-F238E27FC236}">
                <a16:creationId xmlns:a16="http://schemas.microsoft.com/office/drawing/2014/main" id="{D8FE2ACD-776D-EC45-B331-E3DC922A2067}"/>
              </a:ext>
            </a:extLst>
          </p:cNvPr>
          <p:cNvSpPr/>
          <p:nvPr/>
        </p:nvSpPr>
        <p:spPr>
          <a:xfrm>
            <a:off x="8388349" y="6494660"/>
            <a:ext cx="755650" cy="3633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462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6E15D0B3-E43D-AE4E-B1D3-04DA4DD07B98}"/>
              </a:ext>
            </a:extLst>
          </p:cNvPr>
          <p:cNvSpPr/>
          <p:nvPr/>
        </p:nvSpPr>
        <p:spPr>
          <a:xfrm>
            <a:off x="2363152" y="4769357"/>
            <a:ext cx="4393418" cy="336176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BFE1A369-5AAE-E541-90A6-5CC269A91AE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363152" y="2150757"/>
            <a:ext cx="4417694" cy="284676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CAD0F77-763D-C44C-B44B-02E0FEA902CC}"/>
              </a:ext>
            </a:extLst>
          </p:cNvPr>
          <p:cNvSpPr/>
          <p:nvPr/>
        </p:nvSpPr>
        <p:spPr>
          <a:xfrm>
            <a:off x="1220453" y="759511"/>
            <a:ext cx="6703093" cy="1049106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If I am outside when I hear the lockdown siren, the teacher I am with will tell me what to do. This will usually mean we walk calmly to the closest building and go inside.</a:t>
            </a:r>
            <a:endParaRPr lang="en-US" dirty="0">
              <a:solidFill>
                <a:schemeClr val="bg1"/>
              </a:solidFill>
              <a:latin typeface="Twinkl" panose="02000000000000000000" pitchFamily="2" charset="77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FF10B9-BB24-F745-84BB-EEF712B20BC8}"/>
              </a:ext>
            </a:extLst>
          </p:cNvPr>
          <p:cNvSpPr/>
          <p:nvPr/>
        </p:nvSpPr>
        <p:spPr>
          <a:xfrm>
            <a:off x="1461620" y="5326382"/>
            <a:ext cx="6220757" cy="772107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might have to sit in a different room to make sure that I am safe. The teacher and my friends will be with me. </a:t>
            </a:r>
            <a:endParaRPr lang="en-US" dirty="0">
              <a:solidFill>
                <a:schemeClr val="bg1"/>
              </a:solidFill>
              <a:latin typeface="Twinkl" panose="02000000000000000000" pitchFamily="2" charset="77"/>
            </a:endParaRPr>
          </a:p>
        </p:txBody>
      </p:sp>
      <p:sp>
        <p:nvSpPr>
          <p:cNvPr id="11" name="Rectangle 10">
            <a:hlinkClick r:id="rId3"/>
            <a:extLst>
              <a:ext uri="{FF2B5EF4-FFF2-40B4-BE49-F238E27FC236}">
                <a16:creationId xmlns:a16="http://schemas.microsoft.com/office/drawing/2014/main" id="{1C456665-8BE4-5543-9894-2DDB167365FE}"/>
              </a:ext>
            </a:extLst>
          </p:cNvPr>
          <p:cNvSpPr/>
          <p:nvPr/>
        </p:nvSpPr>
        <p:spPr>
          <a:xfrm>
            <a:off x="8388349" y="6494660"/>
            <a:ext cx="755650" cy="3633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56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358E70E4-EACC-5546-99FF-C1FA9A06922B}"/>
              </a:ext>
            </a:extLst>
          </p:cNvPr>
          <p:cNvSpPr/>
          <p:nvPr/>
        </p:nvSpPr>
        <p:spPr>
          <a:xfrm>
            <a:off x="4949492" y="1997536"/>
            <a:ext cx="2743079" cy="3283283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  <a:softEdge rad="223878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CC22A7B-426C-C245-877D-6D216C3DF759}"/>
              </a:ext>
            </a:extLst>
          </p:cNvPr>
          <p:cNvSpPr/>
          <p:nvPr/>
        </p:nvSpPr>
        <p:spPr>
          <a:xfrm>
            <a:off x="1626851" y="2345052"/>
            <a:ext cx="2888169" cy="293576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  <a:softEdge rad="223878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9FF2FB88-59E2-D64E-990C-E032341A3F9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253035" y="1854447"/>
            <a:ext cx="2512105" cy="363812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0790AAE-5923-9545-94D3-A8AF0105AAC4}"/>
              </a:ext>
            </a:extLst>
          </p:cNvPr>
          <p:cNvSpPr/>
          <p:nvPr/>
        </p:nvSpPr>
        <p:spPr>
          <a:xfrm>
            <a:off x="1220452" y="767831"/>
            <a:ext cx="6703093" cy="772107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Some students might feel a bit anxious or worried about doing the lockdown drill. It is ok to have these feelings. </a:t>
            </a:r>
            <a:endParaRPr lang="en-US" dirty="0">
              <a:solidFill>
                <a:schemeClr val="bg1"/>
              </a:solidFill>
              <a:latin typeface="Twinkl" panose="02000000000000000000" pitchFamily="2" charset="77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4052A3-3A6F-6243-80D0-C918B707772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247" y="2133600"/>
            <a:ext cx="3311175" cy="309290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CAD0F77-763D-C44C-B44B-02E0FEA902CC}"/>
              </a:ext>
            </a:extLst>
          </p:cNvPr>
          <p:cNvSpPr/>
          <p:nvPr/>
        </p:nvSpPr>
        <p:spPr>
          <a:xfrm>
            <a:off x="1220453" y="5003553"/>
            <a:ext cx="6703093" cy="1049106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We practise doing lockdown drills so that if a real situation happens, we know what to do. Practising a lockdown drill might help me feel better about the situation. </a:t>
            </a:r>
            <a:endParaRPr lang="en-US" dirty="0">
              <a:solidFill>
                <a:schemeClr val="bg1"/>
              </a:solidFill>
              <a:latin typeface="Twinkl" panose="02000000000000000000" pitchFamily="2" charset="77"/>
            </a:endParaRPr>
          </a:p>
        </p:txBody>
      </p:sp>
      <p:sp>
        <p:nvSpPr>
          <p:cNvPr id="13" name="Rectangle 12">
            <a:hlinkClick r:id="rId4"/>
            <a:extLst>
              <a:ext uri="{FF2B5EF4-FFF2-40B4-BE49-F238E27FC236}">
                <a16:creationId xmlns:a16="http://schemas.microsoft.com/office/drawing/2014/main" id="{86199342-283C-574A-A495-45C14A61D807}"/>
              </a:ext>
            </a:extLst>
          </p:cNvPr>
          <p:cNvSpPr/>
          <p:nvPr/>
        </p:nvSpPr>
        <p:spPr>
          <a:xfrm>
            <a:off x="8388349" y="6494660"/>
            <a:ext cx="755650" cy="3633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761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8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val 18">
            <a:extLst>
              <a:ext uri="{FF2B5EF4-FFF2-40B4-BE49-F238E27FC236}">
                <a16:creationId xmlns:a16="http://schemas.microsoft.com/office/drawing/2014/main" id="{44678A4E-404D-8A4F-AF9C-7E66C5799982}"/>
              </a:ext>
            </a:extLst>
          </p:cNvPr>
          <p:cNvSpPr/>
          <p:nvPr/>
        </p:nvSpPr>
        <p:spPr>
          <a:xfrm>
            <a:off x="6218307" y="5432999"/>
            <a:ext cx="2076237" cy="51610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F283516-22E3-2244-975C-ECF098E3E0BE}"/>
              </a:ext>
            </a:extLst>
          </p:cNvPr>
          <p:cNvSpPr/>
          <p:nvPr/>
        </p:nvSpPr>
        <p:spPr>
          <a:xfrm>
            <a:off x="562188" y="5718685"/>
            <a:ext cx="1609513" cy="62496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 descr="A picture containing text, toy&#10;&#10;Description automatically generated">
            <a:extLst>
              <a:ext uri="{FF2B5EF4-FFF2-40B4-BE49-F238E27FC236}">
                <a16:creationId xmlns:a16="http://schemas.microsoft.com/office/drawing/2014/main" id="{150535B2-6E48-1E41-BB72-DC27705CF1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41601" y="2061028"/>
            <a:ext cx="3562418" cy="3595346"/>
          </a:xfrm>
          <a:prstGeom prst="rect">
            <a:avLst/>
          </a:prstGeom>
        </p:spPr>
      </p:pic>
      <p:pic>
        <p:nvPicPr>
          <p:cNvPr id="4" name="Picture 3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68447B50-1CC0-CD40-82D3-1E233D2D6B2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5614" y="838448"/>
            <a:ext cx="2946502" cy="500355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CAD0F77-763D-C44C-B44B-02E0FEA902CC}"/>
              </a:ext>
            </a:extLst>
          </p:cNvPr>
          <p:cNvSpPr/>
          <p:nvPr/>
        </p:nvSpPr>
        <p:spPr>
          <a:xfrm>
            <a:off x="1792827" y="4661040"/>
            <a:ext cx="5914259" cy="132610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When there is a lockdown drill, it is a good idea to listen to my teacher. My teacher will tell me where </a:t>
            </a:r>
            <a:br>
              <a:rPr lang="en-GB" dirty="0"/>
            </a:br>
            <a:r>
              <a:rPr lang="en-GB" dirty="0"/>
              <a:t>to go and how to be safe. I will try and listen to my teacher and stay inside so I am safe. </a:t>
            </a:r>
            <a:endParaRPr lang="en-US" dirty="0">
              <a:solidFill>
                <a:schemeClr val="bg1"/>
              </a:solidFill>
              <a:latin typeface="Twinkl" panose="02000000000000000000" pitchFamily="2" charset="77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1C0638C-BFF6-5E48-8669-F073E3A7C17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900" y="1886854"/>
            <a:ext cx="1719520" cy="4405086"/>
          </a:xfrm>
          <a:prstGeom prst="rect">
            <a:avLst/>
          </a:prstGeom>
        </p:spPr>
      </p:pic>
      <p:sp>
        <p:nvSpPr>
          <p:cNvPr id="20" name="Rectangle 19">
            <a:hlinkClick r:id="rId5"/>
            <a:extLst>
              <a:ext uri="{FF2B5EF4-FFF2-40B4-BE49-F238E27FC236}">
                <a16:creationId xmlns:a16="http://schemas.microsoft.com/office/drawing/2014/main" id="{128CF8DF-EB87-D247-A6D0-903ADF41E736}"/>
              </a:ext>
            </a:extLst>
          </p:cNvPr>
          <p:cNvSpPr/>
          <p:nvPr/>
        </p:nvSpPr>
        <p:spPr>
          <a:xfrm>
            <a:off x="8388349" y="6494660"/>
            <a:ext cx="755650" cy="3633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09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</TotalTime>
  <Words>368</Words>
  <Application>Microsoft Office PowerPoint</Application>
  <PresentationFormat>On-screen Show (4:3)</PresentationFormat>
  <Paragraphs>11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Rebecca Farren (The Drive)</cp:lastModifiedBy>
  <cp:revision>7</cp:revision>
  <dcterms:created xsi:type="dcterms:W3CDTF">2022-07-04T12:53:35Z</dcterms:created>
  <dcterms:modified xsi:type="dcterms:W3CDTF">2024-10-09T09:11:32Z</dcterms:modified>
</cp:coreProperties>
</file>