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33" autoAdjust="0"/>
    <p:restoredTop sz="94660"/>
  </p:normalViewPr>
  <p:slideViewPr>
    <p:cSldViewPr snapToGrid="0">
      <p:cViewPr varScale="1">
        <p:scale>
          <a:sx n="75" d="100"/>
          <a:sy n="75" d="100"/>
        </p:scale>
        <p:origin x="90"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2D688-0F7E-41DD-BC86-FBEC6784A44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CA8A63A-E80E-4FE7-895C-DADB1EEBCD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2FD221E-6ADD-4A48-A431-BDF78D39372B}"/>
              </a:ext>
            </a:extLst>
          </p:cNvPr>
          <p:cNvSpPr>
            <a:spLocks noGrp="1"/>
          </p:cNvSpPr>
          <p:nvPr>
            <p:ph type="dt" sz="half" idx="10"/>
          </p:nvPr>
        </p:nvSpPr>
        <p:spPr/>
        <p:txBody>
          <a:bodyPr/>
          <a:lstStyle/>
          <a:p>
            <a:fld id="{52C9DA29-FBCF-4FDE-B89A-7423727B24B9}" type="datetimeFigureOut">
              <a:rPr lang="en-GB" smtClean="0"/>
              <a:t>10/01/2021</a:t>
            </a:fld>
            <a:endParaRPr lang="en-GB"/>
          </a:p>
        </p:txBody>
      </p:sp>
      <p:sp>
        <p:nvSpPr>
          <p:cNvPr id="5" name="Footer Placeholder 4">
            <a:extLst>
              <a:ext uri="{FF2B5EF4-FFF2-40B4-BE49-F238E27FC236}">
                <a16:creationId xmlns:a16="http://schemas.microsoft.com/office/drawing/2014/main" id="{51F7091E-3175-46BB-8852-3DC39A5B4C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04259F-1EE7-4C65-9904-EFEB4877BDE5}"/>
              </a:ext>
            </a:extLst>
          </p:cNvPr>
          <p:cNvSpPr>
            <a:spLocks noGrp="1"/>
          </p:cNvSpPr>
          <p:nvPr>
            <p:ph type="sldNum" sz="quarter" idx="12"/>
          </p:nvPr>
        </p:nvSpPr>
        <p:spPr/>
        <p:txBody>
          <a:bodyPr/>
          <a:lstStyle/>
          <a:p>
            <a:fld id="{51A60949-8B4A-4683-9401-4218342A89AC}" type="slidenum">
              <a:rPr lang="en-GB" smtClean="0"/>
              <a:t>‹#›</a:t>
            </a:fld>
            <a:endParaRPr lang="en-GB"/>
          </a:p>
        </p:txBody>
      </p:sp>
    </p:spTree>
    <p:extLst>
      <p:ext uri="{BB962C8B-B14F-4D97-AF65-F5344CB8AC3E}">
        <p14:creationId xmlns:p14="http://schemas.microsoft.com/office/powerpoint/2010/main" val="684702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1076F-2CF3-46D1-B9EF-607D73EFE30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8E9F71C-E3D7-459B-B36C-92850578A19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83B786-F613-4BFB-BD21-D1CEC3E71A4A}"/>
              </a:ext>
            </a:extLst>
          </p:cNvPr>
          <p:cNvSpPr>
            <a:spLocks noGrp="1"/>
          </p:cNvSpPr>
          <p:nvPr>
            <p:ph type="dt" sz="half" idx="10"/>
          </p:nvPr>
        </p:nvSpPr>
        <p:spPr/>
        <p:txBody>
          <a:bodyPr/>
          <a:lstStyle/>
          <a:p>
            <a:fld id="{52C9DA29-FBCF-4FDE-B89A-7423727B24B9}" type="datetimeFigureOut">
              <a:rPr lang="en-GB" smtClean="0"/>
              <a:t>10/01/2021</a:t>
            </a:fld>
            <a:endParaRPr lang="en-GB"/>
          </a:p>
        </p:txBody>
      </p:sp>
      <p:sp>
        <p:nvSpPr>
          <p:cNvPr id="5" name="Footer Placeholder 4">
            <a:extLst>
              <a:ext uri="{FF2B5EF4-FFF2-40B4-BE49-F238E27FC236}">
                <a16:creationId xmlns:a16="http://schemas.microsoft.com/office/drawing/2014/main" id="{6D4CE5E1-A729-422B-94E7-48B74D0AA0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F49D18-2220-4D8E-922C-92B7C2E323E1}"/>
              </a:ext>
            </a:extLst>
          </p:cNvPr>
          <p:cNvSpPr>
            <a:spLocks noGrp="1"/>
          </p:cNvSpPr>
          <p:nvPr>
            <p:ph type="sldNum" sz="quarter" idx="12"/>
          </p:nvPr>
        </p:nvSpPr>
        <p:spPr/>
        <p:txBody>
          <a:bodyPr/>
          <a:lstStyle/>
          <a:p>
            <a:fld id="{51A60949-8B4A-4683-9401-4218342A89AC}" type="slidenum">
              <a:rPr lang="en-GB" smtClean="0"/>
              <a:t>‹#›</a:t>
            </a:fld>
            <a:endParaRPr lang="en-GB"/>
          </a:p>
        </p:txBody>
      </p:sp>
    </p:spTree>
    <p:extLst>
      <p:ext uri="{BB962C8B-B14F-4D97-AF65-F5344CB8AC3E}">
        <p14:creationId xmlns:p14="http://schemas.microsoft.com/office/powerpoint/2010/main" val="34274556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4511A-00B1-446E-A2FC-C0C3B27A0FF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E0156DD-1847-4C6E-A4AF-BEB26F97A2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83B59CC-C90D-4D3A-B736-A76645CBCCBB}"/>
              </a:ext>
            </a:extLst>
          </p:cNvPr>
          <p:cNvSpPr>
            <a:spLocks noGrp="1"/>
          </p:cNvSpPr>
          <p:nvPr>
            <p:ph type="dt" sz="half" idx="10"/>
          </p:nvPr>
        </p:nvSpPr>
        <p:spPr/>
        <p:txBody>
          <a:bodyPr/>
          <a:lstStyle/>
          <a:p>
            <a:fld id="{52C9DA29-FBCF-4FDE-B89A-7423727B24B9}" type="datetimeFigureOut">
              <a:rPr lang="en-GB" smtClean="0"/>
              <a:t>10/01/2021</a:t>
            </a:fld>
            <a:endParaRPr lang="en-GB"/>
          </a:p>
        </p:txBody>
      </p:sp>
      <p:sp>
        <p:nvSpPr>
          <p:cNvPr id="5" name="Footer Placeholder 4">
            <a:extLst>
              <a:ext uri="{FF2B5EF4-FFF2-40B4-BE49-F238E27FC236}">
                <a16:creationId xmlns:a16="http://schemas.microsoft.com/office/drawing/2014/main" id="{F84AF402-8092-49E7-A4CF-937549D705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3BFC6B-F930-4E5A-8393-A165AC83187B}"/>
              </a:ext>
            </a:extLst>
          </p:cNvPr>
          <p:cNvSpPr>
            <a:spLocks noGrp="1"/>
          </p:cNvSpPr>
          <p:nvPr>
            <p:ph type="sldNum" sz="quarter" idx="12"/>
          </p:nvPr>
        </p:nvSpPr>
        <p:spPr/>
        <p:txBody>
          <a:bodyPr/>
          <a:lstStyle/>
          <a:p>
            <a:fld id="{51A60949-8B4A-4683-9401-4218342A89AC}" type="slidenum">
              <a:rPr lang="en-GB" smtClean="0"/>
              <a:t>‹#›</a:t>
            </a:fld>
            <a:endParaRPr lang="en-GB"/>
          </a:p>
        </p:txBody>
      </p:sp>
    </p:spTree>
    <p:extLst>
      <p:ext uri="{BB962C8B-B14F-4D97-AF65-F5344CB8AC3E}">
        <p14:creationId xmlns:p14="http://schemas.microsoft.com/office/powerpoint/2010/main" val="3693378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6A889-C218-4C10-81E3-493F910EA5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6ED382A-14EC-476B-BAE1-C2A1631DB7A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B00F21E-CB5D-4317-87DC-9881A0E9E8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7E5C20E-C1D4-4610-B0CE-91501B3693F7}"/>
              </a:ext>
            </a:extLst>
          </p:cNvPr>
          <p:cNvSpPr>
            <a:spLocks noGrp="1"/>
          </p:cNvSpPr>
          <p:nvPr>
            <p:ph type="dt" sz="half" idx="10"/>
          </p:nvPr>
        </p:nvSpPr>
        <p:spPr/>
        <p:txBody>
          <a:bodyPr/>
          <a:lstStyle/>
          <a:p>
            <a:fld id="{52C9DA29-FBCF-4FDE-B89A-7423727B24B9}" type="datetimeFigureOut">
              <a:rPr lang="en-GB" smtClean="0"/>
              <a:t>10/01/2021</a:t>
            </a:fld>
            <a:endParaRPr lang="en-GB"/>
          </a:p>
        </p:txBody>
      </p:sp>
      <p:sp>
        <p:nvSpPr>
          <p:cNvPr id="6" name="Footer Placeholder 5">
            <a:extLst>
              <a:ext uri="{FF2B5EF4-FFF2-40B4-BE49-F238E27FC236}">
                <a16:creationId xmlns:a16="http://schemas.microsoft.com/office/drawing/2014/main" id="{DF9CBB63-FF8E-4C2E-A019-2CB4681273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A42C5C-7B17-49FA-8A2A-074C296BCC3A}"/>
              </a:ext>
            </a:extLst>
          </p:cNvPr>
          <p:cNvSpPr>
            <a:spLocks noGrp="1"/>
          </p:cNvSpPr>
          <p:nvPr>
            <p:ph type="sldNum" sz="quarter" idx="12"/>
          </p:nvPr>
        </p:nvSpPr>
        <p:spPr/>
        <p:txBody>
          <a:bodyPr/>
          <a:lstStyle/>
          <a:p>
            <a:fld id="{51A60949-8B4A-4683-9401-4218342A89AC}" type="slidenum">
              <a:rPr lang="en-GB" smtClean="0"/>
              <a:t>‹#›</a:t>
            </a:fld>
            <a:endParaRPr lang="en-GB"/>
          </a:p>
        </p:txBody>
      </p:sp>
    </p:spTree>
    <p:extLst>
      <p:ext uri="{BB962C8B-B14F-4D97-AF65-F5344CB8AC3E}">
        <p14:creationId xmlns:p14="http://schemas.microsoft.com/office/powerpoint/2010/main" val="2712847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84EA8-4167-453C-85B7-00C050C4C79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B94C85-E97D-4DAF-9A13-31171FE1DC4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4A3A639-0D90-4A97-9A4D-DC92830284E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E6ECA32-66D5-448C-BA22-7BAD0F601C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D51A340-E5E0-46B3-943B-D9AA04B819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0B95DBF-BB69-4B92-A421-837EEB483EA1}"/>
              </a:ext>
            </a:extLst>
          </p:cNvPr>
          <p:cNvSpPr>
            <a:spLocks noGrp="1"/>
          </p:cNvSpPr>
          <p:nvPr>
            <p:ph type="dt" sz="half" idx="10"/>
          </p:nvPr>
        </p:nvSpPr>
        <p:spPr/>
        <p:txBody>
          <a:bodyPr/>
          <a:lstStyle/>
          <a:p>
            <a:fld id="{52C9DA29-FBCF-4FDE-B89A-7423727B24B9}" type="datetimeFigureOut">
              <a:rPr lang="en-GB" smtClean="0"/>
              <a:t>10/01/2021</a:t>
            </a:fld>
            <a:endParaRPr lang="en-GB"/>
          </a:p>
        </p:txBody>
      </p:sp>
      <p:sp>
        <p:nvSpPr>
          <p:cNvPr id="8" name="Footer Placeholder 7">
            <a:extLst>
              <a:ext uri="{FF2B5EF4-FFF2-40B4-BE49-F238E27FC236}">
                <a16:creationId xmlns:a16="http://schemas.microsoft.com/office/drawing/2014/main" id="{083102ED-8996-4337-BF10-317BA30B25C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17B79CF-8222-47FA-A43B-8ED8C4D788BE}"/>
              </a:ext>
            </a:extLst>
          </p:cNvPr>
          <p:cNvSpPr>
            <a:spLocks noGrp="1"/>
          </p:cNvSpPr>
          <p:nvPr>
            <p:ph type="sldNum" sz="quarter" idx="12"/>
          </p:nvPr>
        </p:nvSpPr>
        <p:spPr/>
        <p:txBody>
          <a:bodyPr/>
          <a:lstStyle/>
          <a:p>
            <a:fld id="{51A60949-8B4A-4683-9401-4218342A89AC}" type="slidenum">
              <a:rPr lang="en-GB" smtClean="0"/>
              <a:t>‹#›</a:t>
            </a:fld>
            <a:endParaRPr lang="en-GB"/>
          </a:p>
        </p:txBody>
      </p:sp>
    </p:spTree>
    <p:extLst>
      <p:ext uri="{BB962C8B-B14F-4D97-AF65-F5344CB8AC3E}">
        <p14:creationId xmlns:p14="http://schemas.microsoft.com/office/powerpoint/2010/main" val="3523133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DAF56-74ED-43D7-8E4F-2CDDA7665DE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B582637-6B76-4E77-902C-EF9AB1980A27}"/>
              </a:ext>
            </a:extLst>
          </p:cNvPr>
          <p:cNvSpPr>
            <a:spLocks noGrp="1"/>
          </p:cNvSpPr>
          <p:nvPr>
            <p:ph type="dt" sz="half" idx="10"/>
          </p:nvPr>
        </p:nvSpPr>
        <p:spPr/>
        <p:txBody>
          <a:bodyPr/>
          <a:lstStyle/>
          <a:p>
            <a:fld id="{52C9DA29-FBCF-4FDE-B89A-7423727B24B9}" type="datetimeFigureOut">
              <a:rPr lang="en-GB" smtClean="0"/>
              <a:t>10/01/2021</a:t>
            </a:fld>
            <a:endParaRPr lang="en-GB"/>
          </a:p>
        </p:txBody>
      </p:sp>
      <p:sp>
        <p:nvSpPr>
          <p:cNvPr id="4" name="Footer Placeholder 3">
            <a:extLst>
              <a:ext uri="{FF2B5EF4-FFF2-40B4-BE49-F238E27FC236}">
                <a16:creationId xmlns:a16="http://schemas.microsoft.com/office/drawing/2014/main" id="{514E57E3-D0F1-41F6-BDE1-A31189C538A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EDA586D-7BC5-49CD-9239-AEC0F7CC52E0}"/>
              </a:ext>
            </a:extLst>
          </p:cNvPr>
          <p:cNvSpPr>
            <a:spLocks noGrp="1"/>
          </p:cNvSpPr>
          <p:nvPr>
            <p:ph type="sldNum" sz="quarter" idx="12"/>
          </p:nvPr>
        </p:nvSpPr>
        <p:spPr/>
        <p:txBody>
          <a:bodyPr/>
          <a:lstStyle/>
          <a:p>
            <a:fld id="{51A60949-8B4A-4683-9401-4218342A89AC}" type="slidenum">
              <a:rPr lang="en-GB" smtClean="0"/>
              <a:t>‹#›</a:t>
            </a:fld>
            <a:endParaRPr lang="en-GB"/>
          </a:p>
        </p:txBody>
      </p:sp>
    </p:spTree>
    <p:extLst>
      <p:ext uri="{BB962C8B-B14F-4D97-AF65-F5344CB8AC3E}">
        <p14:creationId xmlns:p14="http://schemas.microsoft.com/office/powerpoint/2010/main" val="4232823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58E92E-8773-419E-BEB6-39050C6F61E2}"/>
              </a:ext>
            </a:extLst>
          </p:cNvPr>
          <p:cNvSpPr>
            <a:spLocks noGrp="1"/>
          </p:cNvSpPr>
          <p:nvPr>
            <p:ph type="dt" sz="half" idx="10"/>
          </p:nvPr>
        </p:nvSpPr>
        <p:spPr/>
        <p:txBody>
          <a:bodyPr/>
          <a:lstStyle/>
          <a:p>
            <a:fld id="{52C9DA29-FBCF-4FDE-B89A-7423727B24B9}" type="datetimeFigureOut">
              <a:rPr lang="en-GB" smtClean="0"/>
              <a:t>10/01/2021</a:t>
            </a:fld>
            <a:endParaRPr lang="en-GB"/>
          </a:p>
        </p:txBody>
      </p:sp>
      <p:sp>
        <p:nvSpPr>
          <p:cNvPr id="3" name="Footer Placeholder 2">
            <a:extLst>
              <a:ext uri="{FF2B5EF4-FFF2-40B4-BE49-F238E27FC236}">
                <a16:creationId xmlns:a16="http://schemas.microsoft.com/office/drawing/2014/main" id="{D733F2C4-966F-4F7A-812C-C7DD0E9B466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7098F36-B0D4-44E4-BFDD-2D502325487C}"/>
              </a:ext>
            </a:extLst>
          </p:cNvPr>
          <p:cNvSpPr>
            <a:spLocks noGrp="1"/>
          </p:cNvSpPr>
          <p:nvPr>
            <p:ph type="sldNum" sz="quarter" idx="12"/>
          </p:nvPr>
        </p:nvSpPr>
        <p:spPr/>
        <p:txBody>
          <a:bodyPr/>
          <a:lstStyle/>
          <a:p>
            <a:fld id="{51A60949-8B4A-4683-9401-4218342A89AC}" type="slidenum">
              <a:rPr lang="en-GB" smtClean="0"/>
              <a:t>‹#›</a:t>
            </a:fld>
            <a:endParaRPr lang="en-GB"/>
          </a:p>
        </p:txBody>
      </p:sp>
    </p:spTree>
    <p:extLst>
      <p:ext uri="{BB962C8B-B14F-4D97-AF65-F5344CB8AC3E}">
        <p14:creationId xmlns:p14="http://schemas.microsoft.com/office/powerpoint/2010/main" val="2905879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FFAC-9DA2-4E95-BCDD-F83A4A38D4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9C9ADAF-6101-42F9-B16C-620E0BC10F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C9BF057-59BA-4444-AEE3-C306F7B2A1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83C9CE-513A-4E9E-AF58-B0826818B60F}"/>
              </a:ext>
            </a:extLst>
          </p:cNvPr>
          <p:cNvSpPr>
            <a:spLocks noGrp="1"/>
          </p:cNvSpPr>
          <p:nvPr>
            <p:ph type="dt" sz="half" idx="10"/>
          </p:nvPr>
        </p:nvSpPr>
        <p:spPr/>
        <p:txBody>
          <a:bodyPr/>
          <a:lstStyle/>
          <a:p>
            <a:fld id="{52C9DA29-FBCF-4FDE-B89A-7423727B24B9}" type="datetimeFigureOut">
              <a:rPr lang="en-GB" smtClean="0"/>
              <a:t>10/01/2021</a:t>
            </a:fld>
            <a:endParaRPr lang="en-GB"/>
          </a:p>
        </p:txBody>
      </p:sp>
      <p:sp>
        <p:nvSpPr>
          <p:cNvPr id="6" name="Footer Placeholder 5">
            <a:extLst>
              <a:ext uri="{FF2B5EF4-FFF2-40B4-BE49-F238E27FC236}">
                <a16:creationId xmlns:a16="http://schemas.microsoft.com/office/drawing/2014/main" id="{48FD4B58-6710-499E-B9FB-4937F6AB9C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7532E4-6306-432B-A2DB-1A46CA039D49}"/>
              </a:ext>
            </a:extLst>
          </p:cNvPr>
          <p:cNvSpPr>
            <a:spLocks noGrp="1"/>
          </p:cNvSpPr>
          <p:nvPr>
            <p:ph type="sldNum" sz="quarter" idx="12"/>
          </p:nvPr>
        </p:nvSpPr>
        <p:spPr/>
        <p:txBody>
          <a:bodyPr/>
          <a:lstStyle/>
          <a:p>
            <a:fld id="{51A60949-8B4A-4683-9401-4218342A89AC}" type="slidenum">
              <a:rPr lang="en-GB" smtClean="0"/>
              <a:t>‹#›</a:t>
            </a:fld>
            <a:endParaRPr lang="en-GB"/>
          </a:p>
        </p:txBody>
      </p:sp>
    </p:spTree>
    <p:extLst>
      <p:ext uri="{BB962C8B-B14F-4D97-AF65-F5344CB8AC3E}">
        <p14:creationId xmlns:p14="http://schemas.microsoft.com/office/powerpoint/2010/main" val="3067602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B766F-1CB7-48C1-9EAA-1801282737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FF89CDC-E767-4E7F-8CA8-014BAAB48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0069DF5-1574-43EF-89F8-B341EF35FA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278A52-3638-4BBF-83CE-12FD2D645A8F}"/>
              </a:ext>
            </a:extLst>
          </p:cNvPr>
          <p:cNvSpPr>
            <a:spLocks noGrp="1"/>
          </p:cNvSpPr>
          <p:nvPr>
            <p:ph type="dt" sz="half" idx="10"/>
          </p:nvPr>
        </p:nvSpPr>
        <p:spPr/>
        <p:txBody>
          <a:bodyPr/>
          <a:lstStyle/>
          <a:p>
            <a:fld id="{52C9DA29-FBCF-4FDE-B89A-7423727B24B9}" type="datetimeFigureOut">
              <a:rPr lang="en-GB" smtClean="0"/>
              <a:t>10/01/2021</a:t>
            </a:fld>
            <a:endParaRPr lang="en-GB"/>
          </a:p>
        </p:txBody>
      </p:sp>
      <p:sp>
        <p:nvSpPr>
          <p:cNvPr id="6" name="Footer Placeholder 5">
            <a:extLst>
              <a:ext uri="{FF2B5EF4-FFF2-40B4-BE49-F238E27FC236}">
                <a16:creationId xmlns:a16="http://schemas.microsoft.com/office/drawing/2014/main" id="{6EB9456A-2998-4BC7-B0A5-0252E96E1EA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DA9E9E-2283-478D-9687-16452001B435}"/>
              </a:ext>
            </a:extLst>
          </p:cNvPr>
          <p:cNvSpPr>
            <a:spLocks noGrp="1"/>
          </p:cNvSpPr>
          <p:nvPr>
            <p:ph type="sldNum" sz="quarter" idx="12"/>
          </p:nvPr>
        </p:nvSpPr>
        <p:spPr/>
        <p:txBody>
          <a:bodyPr/>
          <a:lstStyle/>
          <a:p>
            <a:fld id="{51A60949-8B4A-4683-9401-4218342A89AC}" type="slidenum">
              <a:rPr lang="en-GB" smtClean="0"/>
              <a:t>‹#›</a:t>
            </a:fld>
            <a:endParaRPr lang="en-GB"/>
          </a:p>
        </p:txBody>
      </p:sp>
    </p:spTree>
    <p:extLst>
      <p:ext uri="{BB962C8B-B14F-4D97-AF65-F5344CB8AC3E}">
        <p14:creationId xmlns:p14="http://schemas.microsoft.com/office/powerpoint/2010/main" val="40571561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11668-B7EF-4200-A0DD-C359C4A6DB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6022C0D-9D6D-424C-918C-F4CD643C693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DC9B61-B982-44D5-9C07-66DB404FA961}"/>
              </a:ext>
            </a:extLst>
          </p:cNvPr>
          <p:cNvSpPr>
            <a:spLocks noGrp="1"/>
          </p:cNvSpPr>
          <p:nvPr>
            <p:ph type="dt" sz="half" idx="10"/>
          </p:nvPr>
        </p:nvSpPr>
        <p:spPr/>
        <p:txBody>
          <a:bodyPr/>
          <a:lstStyle/>
          <a:p>
            <a:fld id="{52C9DA29-FBCF-4FDE-B89A-7423727B24B9}" type="datetimeFigureOut">
              <a:rPr lang="en-GB" smtClean="0"/>
              <a:t>10/01/2021</a:t>
            </a:fld>
            <a:endParaRPr lang="en-GB"/>
          </a:p>
        </p:txBody>
      </p:sp>
      <p:sp>
        <p:nvSpPr>
          <p:cNvPr id="5" name="Footer Placeholder 4">
            <a:extLst>
              <a:ext uri="{FF2B5EF4-FFF2-40B4-BE49-F238E27FC236}">
                <a16:creationId xmlns:a16="http://schemas.microsoft.com/office/drawing/2014/main" id="{BF391568-5CF5-4221-8B25-FEF8C50A8E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880752-B80D-4BF6-AACC-390B0D7AA079}"/>
              </a:ext>
            </a:extLst>
          </p:cNvPr>
          <p:cNvSpPr>
            <a:spLocks noGrp="1"/>
          </p:cNvSpPr>
          <p:nvPr>
            <p:ph type="sldNum" sz="quarter" idx="12"/>
          </p:nvPr>
        </p:nvSpPr>
        <p:spPr/>
        <p:txBody>
          <a:bodyPr/>
          <a:lstStyle/>
          <a:p>
            <a:fld id="{51A60949-8B4A-4683-9401-4218342A89AC}" type="slidenum">
              <a:rPr lang="en-GB" smtClean="0"/>
              <a:t>‹#›</a:t>
            </a:fld>
            <a:endParaRPr lang="en-GB"/>
          </a:p>
        </p:txBody>
      </p:sp>
    </p:spTree>
    <p:extLst>
      <p:ext uri="{BB962C8B-B14F-4D97-AF65-F5344CB8AC3E}">
        <p14:creationId xmlns:p14="http://schemas.microsoft.com/office/powerpoint/2010/main" val="2983876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F54FBE7-146B-4ABB-9A48-63DB288AFE6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A611EA-7951-4A5C-A65C-3EA328EB074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19E36B-D183-49C2-847E-5DFB20900017}"/>
              </a:ext>
            </a:extLst>
          </p:cNvPr>
          <p:cNvSpPr>
            <a:spLocks noGrp="1"/>
          </p:cNvSpPr>
          <p:nvPr>
            <p:ph type="dt" sz="half" idx="10"/>
          </p:nvPr>
        </p:nvSpPr>
        <p:spPr/>
        <p:txBody>
          <a:bodyPr/>
          <a:lstStyle/>
          <a:p>
            <a:fld id="{52C9DA29-FBCF-4FDE-B89A-7423727B24B9}" type="datetimeFigureOut">
              <a:rPr lang="en-GB" smtClean="0"/>
              <a:t>10/01/2021</a:t>
            </a:fld>
            <a:endParaRPr lang="en-GB"/>
          </a:p>
        </p:txBody>
      </p:sp>
      <p:sp>
        <p:nvSpPr>
          <p:cNvPr id="5" name="Footer Placeholder 4">
            <a:extLst>
              <a:ext uri="{FF2B5EF4-FFF2-40B4-BE49-F238E27FC236}">
                <a16:creationId xmlns:a16="http://schemas.microsoft.com/office/drawing/2014/main" id="{B4DB4AC1-D7BE-473D-8D1C-1368A5D661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0A659F-6E6E-4007-9217-DACF4874A8A9}"/>
              </a:ext>
            </a:extLst>
          </p:cNvPr>
          <p:cNvSpPr>
            <a:spLocks noGrp="1"/>
          </p:cNvSpPr>
          <p:nvPr>
            <p:ph type="sldNum" sz="quarter" idx="12"/>
          </p:nvPr>
        </p:nvSpPr>
        <p:spPr/>
        <p:txBody>
          <a:bodyPr/>
          <a:lstStyle/>
          <a:p>
            <a:fld id="{51A60949-8B4A-4683-9401-4218342A89AC}" type="slidenum">
              <a:rPr lang="en-GB" smtClean="0"/>
              <a:t>‹#›</a:t>
            </a:fld>
            <a:endParaRPr lang="en-GB"/>
          </a:p>
        </p:txBody>
      </p:sp>
    </p:spTree>
    <p:extLst>
      <p:ext uri="{BB962C8B-B14F-4D97-AF65-F5344CB8AC3E}">
        <p14:creationId xmlns:p14="http://schemas.microsoft.com/office/powerpoint/2010/main" val="2481581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7970E9-0118-4A05-926D-9058726424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FEC0C17-2F59-43FC-B5FA-B805999571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9D67FE-B765-4110-B048-87150FA542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C9DA29-FBCF-4FDE-B89A-7423727B24B9}" type="datetimeFigureOut">
              <a:rPr lang="en-GB" smtClean="0"/>
              <a:t>10/01/2021</a:t>
            </a:fld>
            <a:endParaRPr lang="en-GB"/>
          </a:p>
        </p:txBody>
      </p:sp>
      <p:sp>
        <p:nvSpPr>
          <p:cNvPr id="5" name="Footer Placeholder 4">
            <a:extLst>
              <a:ext uri="{FF2B5EF4-FFF2-40B4-BE49-F238E27FC236}">
                <a16:creationId xmlns:a16="http://schemas.microsoft.com/office/drawing/2014/main" id="{5CD38CC3-77FF-4F49-B069-BB0BC80880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4D1437B-CB4B-44B2-BA19-31974BDFBC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A60949-8B4A-4683-9401-4218342A89AC}" type="slidenum">
              <a:rPr lang="en-GB" smtClean="0"/>
              <a:t>‹#›</a:t>
            </a:fld>
            <a:endParaRPr lang="en-GB"/>
          </a:p>
        </p:txBody>
      </p:sp>
    </p:spTree>
    <p:extLst>
      <p:ext uri="{BB962C8B-B14F-4D97-AF65-F5344CB8AC3E}">
        <p14:creationId xmlns:p14="http://schemas.microsoft.com/office/powerpoint/2010/main" val="17058903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RGcLa-vyxVQ&amp;feature=youtu.b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Freeform 5">
            <a:extLst>
              <a:ext uri="{FF2B5EF4-FFF2-40B4-BE49-F238E27FC236}">
                <a16:creationId xmlns:a16="http://schemas.microsoft.com/office/drawing/2014/main" id="{07322A9E-F1EC-405E-8971-BA906EFFC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9674" y="1290909"/>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3" name="Freeform 6">
            <a:extLst>
              <a:ext uri="{FF2B5EF4-FFF2-40B4-BE49-F238E27FC236}">
                <a16:creationId xmlns:a16="http://schemas.microsoft.com/office/drawing/2014/main" id="{A5704422-1118-4FD1-95AD-29A064EB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0451" y="2010741"/>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5" name="Freeform 7">
            <a:extLst>
              <a:ext uri="{FF2B5EF4-FFF2-40B4-BE49-F238E27FC236}">
                <a16:creationId xmlns:a16="http://schemas.microsoft.com/office/drawing/2014/main" id="{A88B2AAA-B805-498E-A9E6-98B885855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1351" y="1780905"/>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7" name="Freeform 8">
            <a:extLst>
              <a:ext uri="{FF2B5EF4-FFF2-40B4-BE49-F238E27FC236}">
                <a16:creationId xmlns:a16="http://schemas.microsoft.com/office/drawing/2014/main" id="{9B8051E0-19D7-43E1-BFD9-E6DBFEB3A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42347"/>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9" name="Freeform 9">
            <a:extLst>
              <a:ext uri="{FF2B5EF4-FFF2-40B4-BE49-F238E27FC236}">
                <a16:creationId xmlns:a16="http://schemas.microsoft.com/office/drawing/2014/main" id="{4EDB2B02-86A2-46F5-A4BE-B7D9B10411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178751"/>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1" name="Freeform 10">
            <a:extLst>
              <a:ext uri="{FF2B5EF4-FFF2-40B4-BE49-F238E27FC236}">
                <a16:creationId xmlns:a16="http://schemas.microsoft.com/office/drawing/2014/main" id="{43954639-FB5D-41F4-9560-6F6DFE7784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9376"/>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3" name="Freeform 12">
            <a:extLst>
              <a:ext uri="{FF2B5EF4-FFF2-40B4-BE49-F238E27FC236}">
                <a16:creationId xmlns:a16="http://schemas.microsoft.com/office/drawing/2014/main" id="{E898931C-0323-41FA-A036-20F818B1F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Freeform 14">
            <a:extLst>
              <a:ext uri="{FF2B5EF4-FFF2-40B4-BE49-F238E27FC236}">
                <a16:creationId xmlns:a16="http://schemas.microsoft.com/office/drawing/2014/main" id="{89AFE9DD-0792-4B98-B4EB-97ACA17E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705"/>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Freeform 16">
            <a:extLst>
              <a:ext uri="{FF2B5EF4-FFF2-40B4-BE49-F238E27FC236}">
                <a16:creationId xmlns:a16="http://schemas.microsoft.com/office/drawing/2014/main" id="{3981F5C4-9AE1-404E-AF44-A4E6DB374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Freeform 11">
            <a:extLst>
              <a:ext uri="{FF2B5EF4-FFF2-40B4-BE49-F238E27FC236}">
                <a16:creationId xmlns:a16="http://schemas.microsoft.com/office/drawing/2014/main" id="{763C1781-8726-4FAC-8C45-FF40376BE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26601" y="-1916"/>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1" name="Freeform 21">
            <a:extLst>
              <a:ext uri="{FF2B5EF4-FFF2-40B4-BE49-F238E27FC236}">
                <a16:creationId xmlns:a16="http://schemas.microsoft.com/office/drawing/2014/main" id="{301491B5-56C7-43DC-A3D9-861EECCA05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235014" y="2872"/>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731C6EB0-67CD-487A-A548-1DF4063479D8}"/>
              </a:ext>
            </a:extLst>
          </p:cNvPr>
          <p:cNvSpPr>
            <a:spLocks noGrp="1"/>
          </p:cNvSpPr>
          <p:nvPr>
            <p:ph type="ctrTitle"/>
          </p:nvPr>
        </p:nvSpPr>
        <p:spPr>
          <a:xfrm>
            <a:off x="7990822" y="1776118"/>
            <a:ext cx="4201178" cy="2468880"/>
          </a:xfrm>
        </p:spPr>
        <p:txBody>
          <a:bodyPr>
            <a:noAutofit/>
          </a:bodyPr>
          <a:lstStyle/>
          <a:p>
            <a:br>
              <a:rPr lang="en-US" sz="3200" dirty="0">
                <a:latin typeface="Comic Sans MS" panose="030F0702030302020204" pitchFamily="66" charset="0"/>
              </a:rPr>
            </a:br>
            <a:r>
              <a:rPr lang="en-US" sz="3200" b="1" dirty="0">
                <a:latin typeface="Comic Sans MS" panose="030F0702030302020204" pitchFamily="66" charset="0"/>
              </a:rPr>
              <a:t>What is cyberbullying? </a:t>
            </a:r>
            <a:br>
              <a:rPr lang="en-US" sz="3200" dirty="0">
                <a:latin typeface="Comic Sans MS" panose="030F0702030302020204" pitchFamily="66" charset="0"/>
              </a:rPr>
            </a:br>
            <a:br>
              <a:rPr lang="en-US" sz="3200" dirty="0">
                <a:latin typeface="Comic Sans MS" panose="030F0702030302020204" pitchFamily="66" charset="0"/>
              </a:rPr>
            </a:br>
            <a:r>
              <a:rPr lang="en-US" sz="3200" dirty="0">
                <a:latin typeface="Comic Sans MS" panose="030F0702030302020204" pitchFamily="66" charset="0"/>
              </a:rPr>
              <a:t>Are you a bystander or an upstander online? </a:t>
            </a:r>
            <a:br>
              <a:rPr lang="en-US" sz="3200" dirty="0">
                <a:latin typeface="Comic Sans MS" panose="030F0702030302020204" pitchFamily="66" charset="0"/>
              </a:rPr>
            </a:br>
            <a:br>
              <a:rPr lang="en-US" sz="3200" dirty="0">
                <a:latin typeface="Comic Sans MS" panose="030F0702030302020204" pitchFamily="66" charset="0"/>
              </a:rPr>
            </a:br>
            <a:endParaRPr lang="en-GB" sz="3200" dirty="0">
              <a:latin typeface="Comic Sans MS" panose="030F0702030302020204" pitchFamily="66" charset="0"/>
            </a:endParaRPr>
          </a:p>
        </p:txBody>
      </p:sp>
      <p:sp>
        <p:nvSpPr>
          <p:cNvPr id="93" name="Freeform 22">
            <a:extLst>
              <a:ext uri="{FF2B5EF4-FFF2-40B4-BE49-F238E27FC236}">
                <a16:creationId xmlns:a16="http://schemas.microsoft.com/office/drawing/2014/main" id="{237E2353-22DF-46E0-A200-FB30F8F394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020826" y="-1916"/>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5" name="Freeform 23">
            <a:extLst>
              <a:ext uri="{FF2B5EF4-FFF2-40B4-BE49-F238E27FC236}">
                <a16:creationId xmlns:a16="http://schemas.microsoft.com/office/drawing/2014/main" id="{DD6138DB-057B-45F7-A5F4-E7BFDA20D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90826" y="-1916"/>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7" name="Freeform: Shape 96">
            <a:extLst>
              <a:ext uri="{FF2B5EF4-FFF2-40B4-BE49-F238E27FC236}">
                <a16:creationId xmlns:a16="http://schemas.microsoft.com/office/drawing/2014/main" id="{79A54AB1-B64F-4843-BFAB-81CB74E66B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752078" y="2218040"/>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3074" name="Picture 2">
            <a:extLst>
              <a:ext uri="{FF2B5EF4-FFF2-40B4-BE49-F238E27FC236}">
                <a16:creationId xmlns:a16="http://schemas.microsoft.com/office/drawing/2014/main" id="{CBB3A25E-D7A3-454F-A544-708EADBD445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49" r="2180" b="-2"/>
          <a:stretch/>
        </p:blipFill>
        <p:spPr bwMode="auto">
          <a:xfrm>
            <a:off x="921910" y="465243"/>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66599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FF016-49EC-480A-99F7-143035A75827}"/>
              </a:ext>
            </a:extLst>
          </p:cNvPr>
          <p:cNvSpPr>
            <a:spLocks noGrp="1"/>
          </p:cNvSpPr>
          <p:nvPr>
            <p:ph type="title"/>
          </p:nvPr>
        </p:nvSpPr>
        <p:spPr>
          <a:xfrm>
            <a:off x="517637" y="173378"/>
            <a:ext cx="11313117" cy="1325563"/>
          </a:xfrm>
        </p:spPr>
        <p:txBody>
          <a:bodyPr/>
          <a:lstStyle/>
          <a:p>
            <a:pPr algn="ctr"/>
            <a:r>
              <a:rPr lang="en-US" b="1" dirty="0">
                <a:latin typeface="Comic Sans MS" panose="030F0702030302020204" pitchFamily="66" charset="0"/>
              </a:rPr>
              <a:t>How are you all using the internet/apps at the moment? </a:t>
            </a:r>
            <a:endParaRPr lang="en-GB" b="1" dirty="0">
              <a:latin typeface="Comic Sans MS" panose="030F0702030302020204" pitchFamily="66" charset="0"/>
            </a:endParaRPr>
          </a:p>
        </p:txBody>
      </p:sp>
      <p:pic>
        <p:nvPicPr>
          <p:cNvPr id="1026" name="Picture 2">
            <a:extLst>
              <a:ext uri="{FF2B5EF4-FFF2-40B4-BE49-F238E27FC236}">
                <a16:creationId xmlns:a16="http://schemas.microsoft.com/office/drawing/2014/main" id="{C8A5692C-72C2-46A0-8E13-76D28182878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4077" y="1249278"/>
            <a:ext cx="2381250" cy="19716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YouTube">
            <a:extLst>
              <a:ext uri="{FF2B5EF4-FFF2-40B4-BE49-F238E27FC236}">
                <a16:creationId xmlns:a16="http://schemas.microsoft.com/office/drawing/2014/main" id="{A04ED657-5D6E-4080-A2F5-A07E21AA6D7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1067" b="31649"/>
          <a:stretch/>
        </p:blipFill>
        <p:spPr bwMode="auto">
          <a:xfrm>
            <a:off x="4500294" y="5284173"/>
            <a:ext cx="3019350" cy="1125749"/>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a:extLst>
              <a:ext uri="{FF2B5EF4-FFF2-40B4-BE49-F238E27FC236}">
                <a16:creationId xmlns:a16="http://schemas.microsoft.com/office/drawing/2014/main" id="{537EFA24-88A4-43C1-9DAD-02D12E69011E}"/>
              </a:ext>
            </a:extLst>
          </p:cNvPr>
          <p:cNvGrpSpPr/>
          <p:nvPr/>
        </p:nvGrpSpPr>
        <p:grpSpPr>
          <a:xfrm>
            <a:off x="315788" y="3603260"/>
            <a:ext cx="3356419" cy="2843953"/>
            <a:chOff x="474578" y="2531364"/>
            <a:chExt cx="3356419" cy="2843953"/>
          </a:xfrm>
        </p:grpSpPr>
        <p:pic>
          <p:nvPicPr>
            <p:cNvPr id="1030" name="Picture 6" descr="5 Northern Irish Instagram Influencers You Must Follow - BAM">
              <a:extLst>
                <a:ext uri="{FF2B5EF4-FFF2-40B4-BE49-F238E27FC236}">
                  <a16:creationId xmlns:a16="http://schemas.microsoft.com/office/drawing/2014/main" id="{11B17383-219D-471D-9368-4C96A18E17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738" y="2531364"/>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B176FFF-6747-4C11-B78F-7B60356FB2E0}"/>
                </a:ext>
              </a:extLst>
            </p:cNvPr>
            <p:cNvSpPr/>
            <p:nvPr/>
          </p:nvSpPr>
          <p:spPr>
            <a:xfrm>
              <a:off x="474578" y="4174988"/>
              <a:ext cx="3356419" cy="1200329"/>
            </a:xfrm>
            <a:prstGeom prst="rect">
              <a:avLst/>
            </a:prstGeom>
          </p:spPr>
          <p:txBody>
            <a:bodyPr wrap="square">
              <a:spAutoFit/>
            </a:bodyPr>
            <a:lstStyle/>
            <a:p>
              <a:pPr algn="ctr"/>
              <a:r>
                <a:rPr lang="en-GB" b="0" i="0" dirty="0">
                  <a:solidFill>
                    <a:srgbClr val="202124"/>
                  </a:solidFill>
                  <a:effectLst/>
                  <a:latin typeface="Comic Sans MS" panose="030F0702030302020204" pitchFamily="66" charset="0"/>
                </a:rPr>
                <a:t>Instagram requires everyone to be </a:t>
              </a:r>
              <a:r>
                <a:rPr lang="en-GB" b="1" i="0" dirty="0">
                  <a:solidFill>
                    <a:srgbClr val="202124"/>
                  </a:solidFill>
                  <a:effectLst/>
                  <a:latin typeface="Comic Sans MS" panose="030F0702030302020204" pitchFamily="66" charset="0"/>
                </a:rPr>
                <a:t>at least 13 years old, but you may have an account. </a:t>
              </a:r>
              <a:endParaRPr lang="en-GB" dirty="0">
                <a:latin typeface="Comic Sans MS" panose="030F0702030302020204" pitchFamily="66" charset="0"/>
              </a:endParaRPr>
            </a:p>
          </p:txBody>
        </p:sp>
      </p:grpSp>
      <p:grpSp>
        <p:nvGrpSpPr>
          <p:cNvPr id="10" name="Group 9">
            <a:extLst>
              <a:ext uri="{FF2B5EF4-FFF2-40B4-BE49-F238E27FC236}">
                <a16:creationId xmlns:a16="http://schemas.microsoft.com/office/drawing/2014/main" id="{B75BE594-46AE-4E51-996E-6B2D514D5687}"/>
              </a:ext>
            </a:extLst>
          </p:cNvPr>
          <p:cNvGrpSpPr/>
          <p:nvPr/>
        </p:nvGrpSpPr>
        <p:grpSpPr>
          <a:xfrm>
            <a:off x="8750489" y="3393721"/>
            <a:ext cx="3125723" cy="3290901"/>
            <a:chOff x="8838893" y="3220953"/>
            <a:chExt cx="3125723" cy="3290901"/>
          </a:xfrm>
        </p:grpSpPr>
        <p:sp>
          <p:nvSpPr>
            <p:cNvPr id="5" name="Rectangle 4">
              <a:extLst>
                <a:ext uri="{FF2B5EF4-FFF2-40B4-BE49-F238E27FC236}">
                  <a16:creationId xmlns:a16="http://schemas.microsoft.com/office/drawing/2014/main" id="{DE679584-705F-4AF3-9FA6-AC8FF5D1EEDF}"/>
                </a:ext>
              </a:extLst>
            </p:cNvPr>
            <p:cNvSpPr/>
            <p:nvPr/>
          </p:nvSpPr>
          <p:spPr>
            <a:xfrm>
              <a:off x="8838893" y="5034526"/>
              <a:ext cx="3125723" cy="1477328"/>
            </a:xfrm>
            <a:prstGeom prst="rect">
              <a:avLst/>
            </a:prstGeom>
          </p:spPr>
          <p:txBody>
            <a:bodyPr wrap="square">
              <a:spAutoFit/>
            </a:bodyPr>
            <a:lstStyle/>
            <a:p>
              <a:pPr algn="ctr"/>
              <a:r>
                <a:rPr lang="en-GB" b="0" i="0" dirty="0">
                  <a:solidFill>
                    <a:srgbClr val="202124"/>
                  </a:solidFill>
                  <a:effectLst/>
                  <a:latin typeface="Comic Sans MS" panose="030F0702030302020204" pitchFamily="66" charset="0"/>
                </a:rPr>
                <a:t>Common Sense Media has recommended that this app is appropriate for those aged at least </a:t>
              </a:r>
              <a:r>
                <a:rPr lang="en-GB" b="1" i="0" dirty="0">
                  <a:solidFill>
                    <a:srgbClr val="202124"/>
                  </a:solidFill>
                  <a:effectLst/>
                  <a:latin typeface="Comic Sans MS" panose="030F0702030302020204" pitchFamily="66" charset="0"/>
                </a:rPr>
                <a:t>16 years old</a:t>
              </a:r>
              <a:r>
                <a:rPr lang="en-GB" b="0" i="0" dirty="0">
                  <a:solidFill>
                    <a:srgbClr val="202124"/>
                  </a:solidFill>
                  <a:effectLst/>
                  <a:latin typeface="Comic Sans MS" panose="030F0702030302020204" pitchFamily="66" charset="0"/>
                </a:rPr>
                <a:t> and above.</a:t>
              </a:r>
              <a:endParaRPr lang="en-GB" dirty="0">
                <a:latin typeface="Comic Sans MS" panose="030F0702030302020204" pitchFamily="66" charset="0"/>
              </a:endParaRPr>
            </a:p>
          </p:txBody>
        </p:sp>
        <p:pic>
          <p:nvPicPr>
            <p:cNvPr id="1032" name="Picture 8" descr="Analysis: Why TikTok is open for business">
              <a:extLst>
                <a:ext uri="{FF2B5EF4-FFF2-40B4-BE49-F238E27FC236}">
                  <a16:creationId xmlns:a16="http://schemas.microsoft.com/office/drawing/2014/main" id="{3037A95B-9686-4EEA-AE98-3A30C44417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3209" y="3220953"/>
              <a:ext cx="2619375" cy="174307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oup 8">
            <a:extLst>
              <a:ext uri="{FF2B5EF4-FFF2-40B4-BE49-F238E27FC236}">
                <a16:creationId xmlns:a16="http://schemas.microsoft.com/office/drawing/2014/main" id="{BE1DA40E-12D3-4B37-949E-B673781B765C}"/>
              </a:ext>
            </a:extLst>
          </p:cNvPr>
          <p:cNvGrpSpPr/>
          <p:nvPr/>
        </p:nvGrpSpPr>
        <p:grpSpPr>
          <a:xfrm>
            <a:off x="3490888" y="2133621"/>
            <a:ext cx="2206752" cy="2976320"/>
            <a:chOff x="4967112" y="2709863"/>
            <a:chExt cx="2206752" cy="2976320"/>
          </a:xfrm>
        </p:grpSpPr>
        <p:pic>
          <p:nvPicPr>
            <p:cNvPr id="1034" name="Picture 10">
              <a:extLst>
                <a:ext uri="{FF2B5EF4-FFF2-40B4-BE49-F238E27FC236}">
                  <a16:creationId xmlns:a16="http://schemas.microsoft.com/office/drawing/2014/main" id="{718D4EE7-2152-4ED0-A3BD-066AC5518A0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76863" y="2709863"/>
              <a:ext cx="1438275" cy="143827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843174C5-96D7-456A-96F5-03D2216C5FCD}"/>
                </a:ext>
              </a:extLst>
            </p:cNvPr>
            <p:cNvSpPr/>
            <p:nvPr/>
          </p:nvSpPr>
          <p:spPr>
            <a:xfrm>
              <a:off x="4967112" y="4208855"/>
              <a:ext cx="2206752" cy="1477328"/>
            </a:xfrm>
            <a:prstGeom prst="rect">
              <a:avLst/>
            </a:prstGeom>
          </p:spPr>
          <p:txBody>
            <a:bodyPr wrap="square">
              <a:spAutoFit/>
            </a:bodyPr>
            <a:lstStyle/>
            <a:p>
              <a:pPr algn="ctr"/>
              <a:r>
                <a:rPr lang="en-GB" dirty="0">
                  <a:latin typeface="Comic Sans MS" panose="030F0702030302020204" pitchFamily="66" charset="0"/>
                </a:rPr>
                <a:t>Twitter requires people using the service to be </a:t>
              </a:r>
              <a:r>
                <a:rPr lang="en-GB" b="1" dirty="0">
                  <a:latin typeface="Comic Sans MS" panose="030F0702030302020204" pitchFamily="66" charset="0"/>
                </a:rPr>
                <a:t>13 years of age or older</a:t>
              </a:r>
              <a:r>
                <a:rPr lang="en-GB" dirty="0">
                  <a:latin typeface="Comic Sans MS" panose="030F0702030302020204" pitchFamily="66" charset="0"/>
                </a:rPr>
                <a:t>.</a:t>
              </a:r>
            </a:p>
          </p:txBody>
        </p:sp>
      </p:grpSp>
      <p:grpSp>
        <p:nvGrpSpPr>
          <p:cNvPr id="11" name="Group 10">
            <a:extLst>
              <a:ext uri="{FF2B5EF4-FFF2-40B4-BE49-F238E27FC236}">
                <a16:creationId xmlns:a16="http://schemas.microsoft.com/office/drawing/2014/main" id="{8699E53D-F93D-4C08-B45C-C4EE98137134}"/>
              </a:ext>
            </a:extLst>
          </p:cNvPr>
          <p:cNvGrpSpPr/>
          <p:nvPr/>
        </p:nvGrpSpPr>
        <p:grpSpPr>
          <a:xfrm>
            <a:off x="6249572" y="1871303"/>
            <a:ext cx="2590231" cy="3100322"/>
            <a:chOff x="6249572" y="1871303"/>
            <a:chExt cx="2590231" cy="3100322"/>
          </a:xfrm>
        </p:grpSpPr>
        <p:sp>
          <p:nvSpPr>
            <p:cNvPr id="7" name="Rectangle 6">
              <a:extLst>
                <a:ext uri="{FF2B5EF4-FFF2-40B4-BE49-F238E27FC236}">
                  <a16:creationId xmlns:a16="http://schemas.microsoft.com/office/drawing/2014/main" id="{E04FACD8-2C6A-4783-9C40-3523A437DBA7}"/>
                </a:ext>
              </a:extLst>
            </p:cNvPr>
            <p:cNvSpPr/>
            <p:nvPr/>
          </p:nvSpPr>
          <p:spPr>
            <a:xfrm>
              <a:off x="6249572" y="4048295"/>
              <a:ext cx="2590231" cy="923330"/>
            </a:xfrm>
            <a:prstGeom prst="rect">
              <a:avLst/>
            </a:prstGeom>
          </p:spPr>
          <p:txBody>
            <a:bodyPr wrap="square">
              <a:spAutoFit/>
            </a:bodyPr>
            <a:lstStyle/>
            <a:p>
              <a:pPr algn="ctr"/>
              <a:r>
                <a:rPr lang="en-GB" b="0" i="0" dirty="0">
                  <a:solidFill>
                    <a:srgbClr val="202124"/>
                  </a:solidFill>
                  <a:effectLst/>
                  <a:latin typeface="Comic Sans MS" panose="030F0702030302020204" pitchFamily="66" charset="0"/>
                </a:rPr>
                <a:t>Facebook requires everyone to be at least </a:t>
              </a:r>
              <a:r>
                <a:rPr lang="en-GB" b="1" i="0" dirty="0">
                  <a:solidFill>
                    <a:srgbClr val="202124"/>
                  </a:solidFill>
                  <a:effectLst/>
                  <a:latin typeface="Comic Sans MS" panose="030F0702030302020204" pitchFamily="66" charset="0"/>
                </a:rPr>
                <a:t>13 years old.</a:t>
              </a:r>
              <a:endParaRPr lang="en-GB" dirty="0">
                <a:latin typeface="Comic Sans MS" panose="030F0702030302020204" pitchFamily="66" charset="0"/>
              </a:endParaRPr>
            </a:p>
          </p:txBody>
        </p:sp>
        <p:pic>
          <p:nvPicPr>
            <p:cNvPr id="1036" name="Picture 12" descr="Facebook – log in or sign up">
              <a:extLst>
                <a:ext uri="{FF2B5EF4-FFF2-40B4-BE49-F238E27FC236}">
                  <a16:creationId xmlns:a16="http://schemas.microsoft.com/office/drawing/2014/main" id="{E7CE7C37-5F50-4468-A771-2762B7C7FEA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48152" y="1871303"/>
              <a:ext cx="2143125" cy="2143125"/>
            </a:xfrm>
            <a:prstGeom prst="rect">
              <a:avLst/>
            </a:prstGeom>
            <a:noFill/>
            <a:extLst>
              <a:ext uri="{909E8E84-426E-40DD-AFC4-6F175D3DCCD1}">
                <a14:hiddenFill xmlns:a14="http://schemas.microsoft.com/office/drawing/2010/main">
                  <a:solidFill>
                    <a:srgbClr val="FFFFFF"/>
                  </a:solidFill>
                </a14:hiddenFill>
              </a:ext>
            </a:extLst>
          </p:spPr>
        </p:pic>
      </p:grpSp>
      <p:pic>
        <p:nvPicPr>
          <p:cNvPr id="1038" name="Picture 14" descr="Whatsapp icon | Whatsapp message, Logos, Logo icons">
            <a:extLst>
              <a:ext uri="{FF2B5EF4-FFF2-40B4-BE49-F238E27FC236}">
                <a16:creationId xmlns:a16="http://schemas.microsoft.com/office/drawing/2014/main" id="{EE2A73BA-CD3C-4F25-AF73-28C3DBD7CC7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4055" y="1010152"/>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827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additive="base">
                                        <p:cTn id="12" dur="500" fill="hold"/>
                                        <p:tgtEl>
                                          <p:spTgt spid="1026"/>
                                        </p:tgtEl>
                                        <p:attrNameLst>
                                          <p:attrName>ppt_x</p:attrName>
                                        </p:attrNameLst>
                                      </p:cBhvr>
                                      <p:tavLst>
                                        <p:tav tm="0">
                                          <p:val>
                                            <p:strVal val="#ppt_x"/>
                                          </p:val>
                                        </p:tav>
                                        <p:tav tm="100000">
                                          <p:val>
                                            <p:strVal val="#ppt_x"/>
                                          </p:val>
                                        </p:tav>
                                      </p:tavLst>
                                    </p:anim>
                                    <p:anim calcmode="lin" valueType="num">
                                      <p:cBhvr additive="base">
                                        <p:cTn id="13"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randombar(horizont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028"/>
                                        </p:tgtEl>
                                        <p:attrNameLst>
                                          <p:attrName>style.visibility</p:attrName>
                                        </p:attrNameLst>
                                      </p:cBhvr>
                                      <p:to>
                                        <p:strVal val="visible"/>
                                      </p:to>
                                    </p:set>
                                    <p:animEffect transition="in" filter="fade">
                                      <p:cBhvr>
                                        <p:cTn id="33" dur="500"/>
                                        <p:tgtEl>
                                          <p:spTgt spid="1028"/>
                                        </p:tgtEl>
                                      </p:cBhvr>
                                    </p:animEffect>
                                  </p:childTnLst>
                                </p:cTn>
                              </p:par>
                            </p:childTnLst>
                          </p:cTn>
                        </p:par>
                      </p:childTnLst>
                    </p:cTn>
                  </p:par>
                  <p:par>
                    <p:cTn id="34" fill="hold">
                      <p:stCondLst>
                        <p:cond delay="indefinite"/>
                      </p:stCondLst>
                      <p:childTnLst>
                        <p:par>
                          <p:cTn id="35" fill="hold">
                            <p:stCondLst>
                              <p:cond delay="0"/>
                            </p:stCondLst>
                            <p:childTnLst>
                              <p:par>
                                <p:cTn id="36" presetID="26" presetClass="entr" presetSubtype="0" fill="hold" nodeType="clickEffect">
                                  <p:stCondLst>
                                    <p:cond delay="0"/>
                                  </p:stCondLst>
                                  <p:childTnLst>
                                    <p:set>
                                      <p:cBhvr>
                                        <p:cTn id="37" dur="1" fill="hold">
                                          <p:stCondLst>
                                            <p:cond delay="0"/>
                                          </p:stCondLst>
                                        </p:cTn>
                                        <p:tgtEl>
                                          <p:spTgt spid="1038"/>
                                        </p:tgtEl>
                                        <p:attrNameLst>
                                          <p:attrName>style.visibility</p:attrName>
                                        </p:attrNameLst>
                                      </p:cBhvr>
                                      <p:to>
                                        <p:strVal val="visible"/>
                                      </p:to>
                                    </p:set>
                                    <p:animEffect transition="in" filter="wipe(down)">
                                      <p:cBhvr>
                                        <p:cTn id="38" dur="580">
                                          <p:stCondLst>
                                            <p:cond delay="0"/>
                                          </p:stCondLst>
                                        </p:cTn>
                                        <p:tgtEl>
                                          <p:spTgt spid="1038"/>
                                        </p:tgtEl>
                                      </p:cBhvr>
                                    </p:animEffect>
                                    <p:anim calcmode="lin" valueType="num">
                                      <p:cBhvr>
                                        <p:cTn id="39" dur="1822" tmFilter="0,0; 0.14,0.36; 0.43,0.73; 0.71,0.91; 1.0,1.0">
                                          <p:stCondLst>
                                            <p:cond delay="0"/>
                                          </p:stCondLst>
                                        </p:cTn>
                                        <p:tgtEl>
                                          <p:spTgt spid="1038"/>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1038"/>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1038"/>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1038"/>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1038"/>
                                        </p:tgtEl>
                                        <p:attrNameLst>
                                          <p:attrName>ppt_y</p:attrName>
                                        </p:attrNameLst>
                                      </p:cBhvr>
                                      <p:tavLst>
                                        <p:tav tm="0" fmla="#ppt_y-sin(pi*$)/81">
                                          <p:val>
                                            <p:fltVal val="0"/>
                                          </p:val>
                                        </p:tav>
                                        <p:tav tm="100000">
                                          <p:val>
                                            <p:fltVal val="1"/>
                                          </p:val>
                                        </p:tav>
                                      </p:tavLst>
                                    </p:anim>
                                    <p:animScale>
                                      <p:cBhvr>
                                        <p:cTn id="44" dur="26">
                                          <p:stCondLst>
                                            <p:cond delay="650"/>
                                          </p:stCondLst>
                                        </p:cTn>
                                        <p:tgtEl>
                                          <p:spTgt spid="1038"/>
                                        </p:tgtEl>
                                      </p:cBhvr>
                                      <p:to x="100000" y="60000"/>
                                    </p:animScale>
                                    <p:animScale>
                                      <p:cBhvr>
                                        <p:cTn id="45" dur="166" decel="50000">
                                          <p:stCondLst>
                                            <p:cond delay="676"/>
                                          </p:stCondLst>
                                        </p:cTn>
                                        <p:tgtEl>
                                          <p:spTgt spid="1038"/>
                                        </p:tgtEl>
                                      </p:cBhvr>
                                      <p:to x="100000" y="100000"/>
                                    </p:animScale>
                                    <p:animScale>
                                      <p:cBhvr>
                                        <p:cTn id="46" dur="26">
                                          <p:stCondLst>
                                            <p:cond delay="1312"/>
                                          </p:stCondLst>
                                        </p:cTn>
                                        <p:tgtEl>
                                          <p:spTgt spid="1038"/>
                                        </p:tgtEl>
                                      </p:cBhvr>
                                      <p:to x="100000" y="80000"/>
                                    </p:animScale>
                                    <p:animScale>
                                      <p:cBhvr>
                                        <p:cTn id="47" dur="166" decel="50000">
                                          <p:stCondLst>
                                            <p:cond delay="1338"/>
                                          </p:stCondLst>
                                        </p:cTn>
                                        <p:tgtEl>
                                          <p:spTgt spid="1038"/>
                                        </p:tgtEl>
                                      </p:cBhvr>
                                      <p:to x="100000" y="100000"/>
                                    </p:animScale>
                                    <p:animScale>
                                      <p:cBhvr>
                                        <p:cTn id="48" dur="26">
                                          <p:stCondLst>
                                            <p:cond delay="1642"/>
                                          </p:stCondLst>
                                        </p:cTn>
                                        <p:tgtEl>
                                          <p:spTgt spid="1038"/>
                                        </p:tgtEl>
                                      </p:cBhvr>
                                      <p:to x="100000" y="90000"/>
                                    </p:animScale>
                                    <p:animScale>
                                      <p:cBhvr>
                                        <p:cTn id="49" dur="166" decel="50000">
                                          <p:stCondLst>
                                            <p:cond delay="1668"/>
                                          </p:stCondLst>
                                        </p:cTn>
                                        <p:tgtEl>
                                          <p:spTgt spid="1038"/>
                                        </p:tgtEl>
                                      </p:cBhvr>
                                      <p:to x="100000" y="100000"/>
                                    </p:animScale>
                                    <p:animScale>
                                      <p:cBhvr>
                                        <p:cTn id="50" dur="26">
                                          <p:stCondLst>
                                            <p:cond delay="1808"/>
                                          </p:stCondLst>
                                        </p:cTn>
                                        <p:tgtEl>
                                          <p:spTgt spid="1038"/>
                                        </p:tgtEl>
                                      </p:cBhvr>
                                      <p:to x="100000" y="95000"/>
                                    </p:animScale>
                                    <p:animScale>
                                      <p:cBhvr>
                                        <p:cTn id="51" dur="166" decel="50000">
                                          <p:stCondLst>
                                            <p:cond delay="1834"/>
                                          </p:stCondLst>
                                        </p:cTn>
                                        <p:tgtEl>
                                          <p:spTgt spid="1038"/>
                                        </p:tgtEl>
                                      </p:cBhvr>
                                      <p:to x="100000" y="100000"/>
                                    </p:animScale>
                                  </p:childTnLst>
                                </p:cTn>
                              </p:par>
                            </p:childTnLst>
                          </p:cTn>
                        </p:par>
                      </p:childTnLst>
                    </p:cTn>
                  </p:par>
                  <p:par>
                    <p:cTn id="52" fill="hold">
                      <p:stCondLst>
                        <p:cond delay="indefinite"/>
                      </p:stCondLst>
                      <p:childTnLst>
                        <p:par>
                          <p:cTn id="53" fill="hold">
                            <p:stCondLst>
                              <p:cond delay="0"/>
                            </p:stCondLst>
                            <p:childTnLst>
                              <p:par>
                                <p:cTn id="54" presetID="31" presetClass="entr" presetSubtype="0" fill="hold" nodeType="click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1000" fill="hold"/>
                                        <p:tgtEl>
                                          <p:spTgt spid="10"/>
                                        </p:tgtEl>
                                        <p:attrNameLst>
                                          <p:attrName>ppt_w</p:attrName>
                                        </p:attrNameLst>
                                      </p:cBhvr>
                                      <p:tavLst>
                                        <p:tav tm="0">
                                          <p:val>
                                            <p:fltVal val="0"/>
                                          </p:val>
                                        </p:tav>
                                        <p:tav tm="100000">
                                          <p:val>
                                            <p:strVal val="#ppt_w"/>
                                          </p:val>
                                        </p:tav>
                                      </p:tavLst>
                                    </p:anim>
                                    <p:anim calcmode="lin" valueType="num">
                                      <p:cBhvr>
                                        <p:cTn id="57" dur="1000" fill="hold"/>
                                        <p:tgtEl>
                                          <p:spTgt spid="10"/>
                                        </p:tgtEl>
                                        <p:attrNameLst>
                                          <p:attrName>ppt_h</p:attrName>
                                        </p:attrNameLst>
                                      </p:cBhvr>
                                      <p:tavLst>
                                        <p:tav tm="0">
                                          <p:val>
                                            <p:fltVal val="0"/>
                                          </p:val>
                                        </p:tav>
                                        <p:tav tm="100000">
                                          <p:val>
                                            <p:strVal val="#ppt_h"/>
                                          </p:val>
                                        </p:tav>
                                      </p:tavLst>
                                    </p:anim>
                                    <p:anim calcmode="lin" valueType="num">
                                      <p:cBhvr>
                                        <p:cTn id="58" dur="1000" fill="hold"/>
                                        <p:tgtEl>
                                          <p:spTgt spid="10"/>
                                        </p:tgtEl>
                                        <p:attrNameLst>
                                          <p:attrName>style.rotation</p:attrName>
                                        </p:attrNameLst>
                                      </p:cBhvr>
                                      <p:tavLst>
                                        <p:tav tm="0">
                                          <p:val>
                                            <p:fltVal val="90"/>
                                          </p:val>
                                        </p:tav>
                                        <p:tav tm="100000">
                                          <p:val>
                                            <p:fltVal val="0"/>
                                          </p:val>
                                        </p:tav>
                                      </p:tavLst>
                                    </p:anim>
                                    <p:animEffect transition="in" filter="fade">
                                      <p:cBhvr>
                                        <p:cTn id="5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55666830-9A19-4E01-8505-D6C7F9AC5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Cyberbullying - a complete analysis - iPleaders">
            <a:extLst>
              <a:ext uri="{FF2B5EF4-FFF2-40B4-BE49-F238E27FC236}">
                <a16:creationId xmlns:a16="http://schemas.microsoft.com/office/drawing/2014/main" id="{85F81D5B-F351-4EF5-82AF-6B1E5DE5CD1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615"/>
          <a:stretch/>
        </p:blipFill>
        <p:spPr bwMode="auto">
          <a:xfrm>
            <a:off x="4110127" y="10"/>
            <a:ext cx="8081873"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73" name="Freeform: Shape 72">
            <a:extLst>
              <a:ext uri="{FF2B5EF4-FFF2-40B4-BE49-F238E27FC236}">
                <a16:creationId xmlns:a16="http://schemas.microsoft.com/office/drawing/2014/main" id="{AE9FC877-7FB6-4D22-9988-35420644E2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5" name="Freeform: Shape 74">
            <a:extLst>
              <a:ext uri="{FF2B5EF4-FFF2-40B4-BE49-F238E27FC236}">
                <a16:creationId xmlns:a16="http://schemas.microsoft.com/office/drawing/2014/main" id="{E41809D1-F12E-46BB-B804-5F209D325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7971EA-6913-4E97-B600-2F5CE2990F99}"/>
              </a:ext>
            </a:extLst>
          </p:cNvPr>
          <p:cNvSpPr>
            <a:spLocks noGrp="1"/>
          </p:cNvSpPr>
          <p:nvPr>
            <p:ph type="title"/>
          </p:nvPr>
        </p:nvSpPr>
        <p:spPr>
          <a:xfrm>
            <a:off x="553091" y="1057387"/>
            <a:ext cx="4023360" cy="3204134"/>
          </a:xfrm>
        </p:spPr>
        <p:txBody>
          <a:bodyPr vert="horz" lIns="91440" tIns="45720" rIns="91440" bIns="45720" rtlCol="0" anchor="b">
            <a:normAutofit/>
          </a:bodyPr>
          <a:lstStyle/>
          <a:p>
            <a:r>
              <a:rPr lang="en-US" sz="2600" dirty="0">
                <a:latin typeface="Comic Sans MS" panose="030F0702030302020204" pitchFamily="66" charset="0"/>
              </a:rPr>
              <a:t>These are all platforms for keeping in touch during this lockdown period,  but can also be  platforms for cyberbullying. </a:t>
            </a:r>
            <a:br>
              <a:rPr lang="en-US" sz="2600" dirty="0">
                <a:latin typeface="Comic Sans MS" panose="030F0702030302020204" pitchFamily="66" charset="0"/>
              </a:rPr>
            </a:br>
            <a:br>
              <a:rPr lang="en-US" sz="2600" dirty="0">
                <a:latin typeface="Comic Sans MS" panose="030F0702030302020204" pitchFamily="66" charset="0"/>
              </a:rPr>
            </a:br>
            <a:r>
              <a:rPr lang="en-US" sz="2600" dirty="0">
                <a:solidFill>
                  <a:srgbClr val="FF0000"/>
                </a:solidFill>
                <a:latin typeface="Comic Sans MS" panose="030F0702030302020204" pitchFamily="66" charset="0"/>
              </a:rPr>
              <a:t>What is cyberbullying? </a:t>
            </a:r>
          </a:p>
        </p:txBody>
      </p:sp>
      <p:sp>
        <p:nvSpPr>
          <p:cNvPr id="77" name="Rectangle 7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9" name="Rectangle 7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197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circle(in)">
                                      <p:cBhvr>
                                        <p:cTn id="12"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DEA4D-CD8E-4687-A515-1A99AB455C78}"/>
              </a:ext>
            </a:extLst>
          </p:cNvPr>
          <p:cNvSpPr>
            <a:spLocks noGrp="1"/>
          </p:cNvSpPr>
          <p:nvPr>
            <p:ph type="title"/>
          </p:nvPr>
        </p:nvSpPr>
        <p:spPr>
          <a:xfrm>
            <a:off x="146050" y="107660"/>
            <a:ext cx="11899900" cy="1325563"/>
          </a:xfrm>
        </p:spPr>
        <p:txBody>
          <a:bodyPr>
            <a:normAutofit/>
          </a:bodyPr>
          <a:lstStyle/>
          <a:p>
            <a:pPr algn="ctr"/>
            <a:r>
              <a:rPr lang="en-US" sz="3600" b="1" dirty="0">
                <a:latin typeface="Comic Sans MS" panose="030F0702030302020204" pitchFamily="66" charset="0"/>
              </a:rPr>
              <a:t>So, if you thought cyberbullying was happening to a friend or yourself, what would you do? </a:t>
            </a:r>
            <a:endParaRPr lang="en-GB" sz="3600" b="1"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723F005-E564-4297-B483-66C35333EA75}"/>
              </a:ext>
            </a:extLst>
          </p:cNvPr>
          <p:cNvSpPr>
            <a:spLocks noGrp="1"/>
          </p:cNvSpPr>
          <p:nvPr>
            <p:ph idx="1"/>
          </p:nvPr>
        </p:nvSpPr>
        <p:spPr>
          <a:xfrm>
            <a:off x="165100" y="1776124"/>
            <a:ext cx="11899900" cy="5424776"/>
          </a:xfrm>
        </p:spPr>
        <p:txBody>
          <a:bodyPr>
            <a:normAutofit fontScale="85000" lnSpcReduction="20000"/>
          </a:bodyPr>
          <a:lstStyle/>
          <a:p>
            <a:pPr marL="0" indent="0" algn="ctr">
              <a:buNone/>
            </a:pPr>
            <a:r>
              <a:rPr lang="en-GB" dirty="0">
                <a:latin typeface="Comic Sans MS" panose="030F0702030302020204" pitchFamily="66" charset="0"/>
              </a:rPr>
              <a:t>Ava sees that Isaac has had a lot of tweets all making ‘jokes’ about the way he answered a question at school. Ava sends Isaac a message to say that she thinks he’s great and to ask if he’s ok. </a:t>
            </a:r>
          </a:p>
          <a:p>
            <a:pPr marL="0" indent="0" algn="ctr">
              <a:buNone/>
            </a:pPr>
            <a:r>
              <a:rPr lang="en-GB" sz="4600" b="1" dirty="0">
                <a:solidFill>
                  <a:srgbClr val="00B050"/>
                </a:solidFill>
                <a:latin typeface="Comic Sans MS" panose="030F0702030302020204" pitchFamily="66" charset="0"/>
              </a:rPr>
              <a:t>Upstander</a:t>
            </a:r>
          </a:p>
          <a:p>
            <a:pPr marL="0" indent="0" algn="ctr">
              <a:buNone/>
            </a:pPr>
            <a:endParaRPr lang="en-GB" dirty="0">
              <a:latin typeface="Comic Sans MS" panose="030F0702030302020204" pitchFamily="66" charset="0"/>
            </a:endParaRPr>
          </a:p>
          <a:p>
            <a:pPr marL="0" indent="0" algn="ctr">
              <a:buNone/>
            </a:pPr>
            <a:r>
              <a:rPr lang="en-GB" dirty="0">
                <a:latin typeface="Comic Sans MS" panose="030F0702030302020204" pitchFamily="66" charset="0"/>
              </a:rPr>
              <a:t>James is hanging out with his friends after school and they start sending nasty WhatsApp messages to one of his friends. James doesn’t feel comfortable about it but he doesn’t say anything.</a:t>
            </a:r>
          </a:p>
          <a:p>
            <a:pPr marL="0" indent="0" algn="ctr">
              <a:buNone/>
            </a:pPr>
            <a:r>
              <a:rPr lang="en-GB" sz="4600" b="1" dirty="0">
                <a:solidFill>
                  <a:srgbClr val="FF0000"/>
                </a:solidFill>
                <a:latin typeface="Comic Sans MS" panose="030F0702030302020204" pitchFamily="66" charset="0"/>
              </a:rPr>
              <a:t>Bystander</a:t>
            </a:r>
          </a:p>
          <a:p>
            <a:pPr marL="0" indent="0" algn="ctr">
              <a:buNone/>
            </a:pPr>
            <a:r>
              <a:rPr lang="en-GB" sz="4600" b="1" dirty="0">
                <a:solidFill>
                  <a:srgbClr val="FF0000"/>
                </a:solidFill>
                <a:latin typeface="Comic Sans MS" panose="030F0702030302020204" pitchFamily="66" charset="0"/>
              </a:rPr>
              <a:t>What should he have done? </a:t>
            </a:r>
          </a:p>
          <a:p>
            <a:pPr marL="0" indent="0" algn="ctr">
              <a:buNone/>
            </a:pPr>
            <a:endParaRPr lang="en-GB" sz="4100" dirty="0">
              <a:latin typeface="Comic Sans MS" panose="030F0702030302020204" pitchFamily="66" charset="0"/>
            </a:endParaRPr>
          </a:p>
          <a:p>
            <a:pPr marL="0" indent="0" algn="ctr">
              <a:buNone/>
            </a:pPr>
            <a:r>
              <a:rPr lang="en-GB" sz="4100" b="1" dirty="0">
                <a:solidFill>
                  <a:srgbClr val="00B050"/>
                </a:solidFill>
                <a:latin typeface="Comic Sans MS" panose="030F0702030302020204" pitchFamily="66" charset="0"/>
              </a:rPr>
              <a:t>ALWAYS TELL A TRUSTED ADULT: THEY CAN HELP! </a:t>
            </a:r>
          </a:p>
        </p:txBody>
      </p:sp>
      <p:pic>
        <p:nvPicPr>
          <p:cNvPr id="4" name="Picture 14" descr="Whatsapp icon | Whatsapp message, Logos, Logo icons">
            <a:extLst>
              <a:ext uri="{FF2B5EF4-FFF2-40B4-BE49-F238E27FC236}">
                <a16:creationId xmlns:a16="http://schemas.microsoft.com/office/drawing/2014/main" id="{47471CAB-5E2B-4021-86BD-C0E80AD319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800" y="4361452"/>
            <a:ext cx="1117480" cy="1117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a:extLst>
              <a:ext uri="{FF2B5EF4-FFF2-40B4-BE49-F238E27FC236}">
                <a16:creationId xmlns:a16="http://schemas.microsoft.com/office/drawing/2014/main" id="{12A17E38-0B14-4B5C-8DC8-34F55EF5DF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04400" y="2444247"/>
            <a:ext cx="1117480" cy="1117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097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wipe(down)">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ipe(down)">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6" presetClass="entr" presetSubtype="0"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down)">
                                      <p:cBhvr>
                                        <p:cTn id="34" dur="580">
                                          <p:stCondLst>
                                            <p:cond delay="0"/>
                                          </p:stCondLst>
                                        </p:cTn>
                                        <p:tgtEl>
                                          <p:spTgt spid="4"/>
                                        </p:tgtEl>
                                      </p:cBhvr>
                                    </p:animEffect>
                                    <p:anim calcmode="lin" valueType="num">
                                      <p:cBhvr>
                                        <p:cTn id="3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0" dur="26">
                                          <p:stCondLst>
                                            <p:cond delay="650"/>
                                          </p:stCondLst>
                                        </p:cTn>
                                        <p:tgtEl>
                                          <p:spTgt spid="4"/>
                                        </p:tgtEl>
                                      </p:cBhvr>
                                      <p:to x="100000" y="60000"/>
                                    </p:animScale>
                                    <p:animScale>
                                      <p:cBhvr>
                                        <p:cTn id="41" dur="166" decel="50000">
                                          <p:stCondLst>
                                            <p:cond delay="676"/>
                                          </p:stCondLst>
                                        </p:cTn>
                                        <p:tgtEl>
                                          <p:spTgt spid="4"/>
                                        </p:tgtEl>
                                      </p:cBhvr>
                                      <p:to x="100000" y="100000"/>
                                    </p:animScale>
                                    <p:animScale>
                                      <p:cBhvr>
                                        <p:cTn id="42" dur="26">
                                          <p:stCondLst>
                                            <p:cond delay="1312"/>
                                          </p:stCondLst>
                                        </p:cTn>
                                        <p:tgtEl>
                                          <p:spTgt spid="4"/>
                                        </p:tgtEl>
                                      </p:cBhvr>
                                      <p:to x="100000" y="80000"/>
                                    </p:animScale>
                                    <p:animScale>
                                      <p:cBhvr>
                                        <p:cTn id="43" dur="166" decel="50000">
                                          <p:stCondLst>
                                            <p:cond delay="1338"/>
                                          </p:stCondLst>
                                        </p:cTn>
                                        <p:tgtEl>
                                          <p:spTgt spid="4"/>
                                        </p:tgtEl>
                                      </p:cBhvr>
                                      <p:to x="100000" y="100000"/>
                                    </p:animScale>
                                    <p:animScale>
                                      <p:cBhvr>
                                        <p:cTn id="44" dur="26">
                                          <p:stCondLst>
                                            <p:cond delay="1642"/>
                                          </p:stCondLst>
                                        </p:cTn>
                                        <p:tgtEl>
                                          <p:spTgt spid="4"/>
                                        </p:tgtEl>
                                      </p:cBhvr>
                                      <p:to x="100000" y="90000"/>
                                    </p:animScale>
                                    <p:animScale>
                                      <p:cBhvr>
                                        <p:cTn id="45" dur="166" decel="50000">
                                          <p:stCondLst>
                                            <p:cond delay="1668"/>
                                          </p:stCondLst>
                                        </p:cTn>
                                        <p:tgtEl>
                                          <p:spTgt spid="4"/>
                                        </p:tgtEl>
                                      </p:cBhvr>
                                      <p:to x="100000" y="100000"/>
                                    </p:animScale>
                                    <p:animScale>
                                      <p:cBhvr>
                                        <p:cTn id="46" dur="26">
                                          <p:stCondLst>
                                            <p:cond delay="1808"/>
                                          </p:stCondLst>
                                        </p:cTn>
                                        <p:tgtEl>
                                          <p:spTgt spid="4"/>
                                        </p:tgtEl>
                                      </p:cBhvr>
                                      <p:to x="100000" y="95000"/>
                                    </p:animScale>
                                    <p:animScale>
                                      <p:cBhvr>
                                        <p:cTn id="47" dur="166" decel="50000">
                                          <p:stCondLst>
                                            <p:cond delay="1834"/>
                                          </p:stCondLst>
                                        </p:cTn>
                                        <p:tgtEl>
                                          <p:spTgt spid="4"/>
                                        </p:tgtEl>
                                      </p:cBhvr>
                                      <p:to x="100000" y="100000"/>
                                    </p:animScale>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4" end="4"/>
                                            </p:txEl>
                                          </p:spTgt>
                                        </p:tgtEl>
                                        <p:attrNameLst>
                                          <p:attrName>style.visibility</p:attrName>
                                        </p:attrNameLst>
                                      </p:cBhvr>
                                      <p:to>
                                        <p:strVal val="visible"/>
                                      </p:to>
                                    </p:set>
                                    <p:animEffect transition="in" filter="wipe(down)">
                                      <p:cBhvr>
                                        <p:cTn id="52" dur="500"/>
                                        <p:tgtEl>
                                          <p:spTgt spid="3">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3">
                                            <p:txEl>
                                              <p:pRg st="5" end="5"/>
                                            </p:txEl>
                                          </p:spTgt>
                                        </p:tgtEl>
                                        <p:attrNameLst>
                                          <p:attrName>style.visibility</p:attrName>
                                        </p:attrNameLst>
                                      </p:cBhvr>
                                      <p:to>
                                        <p:strVal val="visible"/>
                                      </p:to>
                                    </p:set>
                                    <p:animEffect transition="in" filter="wipe(down)">
                                      <p:cBhvr>
                                        <p:cTn id="57" dur="500"/>
                                        <p:tgtEl>
                                          <p:spTgt spid="3">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3">
                                            <p:txEl>
                                              <p:pRg st="7" end="7"/>
                                            </p:txEl>
                                          </p:spTgt>
                                        </p:tgtEl>
                                        <p:attrNameLst>
                                          <p:attrName>style.visibility</p:attrName>
                                        </p:attrNameLst>
                                      </p:cBhvr>
                                      <p:to>
                                        <p:strVal val="visible"/>
                                      </p:to>
                                    </p:set>
                                    <p:animEffect transition="in" filter="wipe(down)">
                                      <p:cBhvr>
                                        <p:cTn id="6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13DAD-BEBC-4338-B055-9A24C9BC82C3}"/>
              </a:ext>
            </a:extLst>
          </p:cNvPr>
          <p:cNvSpPr>
            <a:spLocks noGrp="1"/>
          </p:cNvSpPr>
          <p:nvPr>
            <p:ph type="title"/>
          </p:nvPr>
        </p:nvSpPr>
        <p:spPr>
          <a:xfrm>
            <a:off x="838200" y="2981325"/>
            <a:ext cx="10515600" cy="1325563"/>
          </a:xfrm>
        </p:spPr>
        <p:txBody>
          <a:bodyPr>
            <a:normAutofit fontScale="90000"/>
          </a:bodyPr>
          <a:lstStyle/>
          <a:p>
            <a:pPr algn="ctr"/>
            <a:r>
              <a:rPr lang="en-US" b="1" u="sng" dirty="0">
                <a:latin typeface="Comic Sans MS" panose="030F0702030302020204" pitchFamily="66" charset="0"/>
              </a:rPr>
              <a:t>Appropriate for KS2 </a:t>
            </a:r>
            <a:br>
              <a:rPr lang="en-US" b="1" u="sng" dirty="0">
                <a:latin typeface="Comic Sans MS" panose="030F0702030302020204" pitchFamily="66" charset="0"/>
              </a:rPr>
            </a:br>
            <a:br>
              <a:rPr lang="en-US" dirty="0">
                <a:latin typeface="Comic Sans MS" panose="030F0702030302020204" pitchFamily="66" charset="0"/>
              </a:rPr>
            </a:br>
            <a:r>
              <a:rPr lang="en-US" dirty="0">
                <a:latin typeface="Comic Sans MS" panose="030F0702030302020204" pitchFamily="66" charset="0"/>
                <a:hlinkClick r:id="rId2"/>
              </a:rPr>
              <a:t>https://www.youtube.com/watch?v=RGcLa-vyxVQ&amp;feature=youtu.be</a:t>
            </a:r>
            <a:br>
              <a:rPr lang="en-US" dirty="0">
                <a:latin typeface="Comic Sans MS" panose="030F0702030302020204" pitchFamily="66" charset="0"/>
              </a:rPr>
            </a:br>
            <a:br>
              <a:rPr lang="en-US" dirty="0">
                <a:latin typeface="Comic Sans MS" panose="030F0702030302020204" pitchFamily="66" charset="0"/>
              </a:rPr>
            </a:br>
            <a:r>
              <a:rPr lang="en-GB" b="1" dirty="0">
                <a:solidFill>
                  <a:srgbClr val="00B050"/>
                </a:solidFill>
                <a:latin typeface="Comic Sans MS" panose="030F0702030302020204" pitchFamily="66" charset="0"/>
              </a:rPr>
              <a:t>ALWAYS TELL A TRUSTED ADULT: THEY CAN HELP! </a:t>
            </a:r>
            <a:br>
              <a:rPr lang="en-GB" b="1" dirty="0">
                <a:solidFill>
                  <a:srgbClr val="00B050"/>
                </a:solidFill>
                <a:latin typeface="Comic Sans MS" panose="030F0702030302020204" pitchFamily="66" charset="0"/>
              </a:rPr>
            </a:br>
            <a:br>
              <a:rPr lang="en-US" dirty="0">
                <a:latin typeface="Comic Sans MS" panose="030F0702030302020204" pitchFamily="66" charset="0"/>
              </a:rPr>
            </a:br>
            <a:endParaRPr lang="en-GB" dirty="0">
              <a:latin typeface="Comic Sans MS" panose="030F0702030302020204" pitchFamily="66" charset="0"/>
            </a:endParaRPr>
          </a:p>
        </p:txBody>
      </p:sp>
    </p:spTree>
    <p:extLst>
      <p:ext uri="{BB962C8B-B14F-4D97-AF65-F5344CB8AC3E}">
        <p14:creationId xmlns:p14="http://schemas.microsoft.com/office/powerpoint/2010/main" val="31219505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276</Words>
  <Application>Microsoft Office PowerPoint</Application>
  <PresentationFormat>Widescreen</PresentationFormat>
  <Paragraphs>17</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Comic Sans MS</vt:lpstr>
      <vt:lpstr>Rockwell</vt:lpstr>
      <vt:lpstr>Office Theme</vt:lpstr>
      <vt:lpstr> What is cyberbullying?   Are you a bystander or an upstander online?   </vt:lpstr>
      <vt:lpstr>How are you all using the internet/apps at the moment? </vt:lpstr>
      <vt:lpstr>These are all platforms for keeping in touch during this lockdown period,  but can also be  platforms for cyberbullying.   What is cyberbullying? </vt:lpstr>
      <vt:lpstr>So, if you thought cyberbullying was happening to a friend or yourself, what would you do? </vt:lpstr>
      <vt:lpstr>Appropriate for KS2   https://www.youtube.com/watch?v=RGcLa-vyxVQ&amp;feature=youtu.be  ALWAYS TELL A TRUSTED ADULT: THEY CAN HELP!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What is cyberbullying?   Are you a bystander or an upstander online?   </dc:title>
  <dc:creator>Rebecca Farren [Acting Head Teacher]</dc:creator>
  <cp:lastModifiedBy>Rebecca Farren [Acting Head Teacher]</cp:lastModifiedBy>
  <cp:revision>5</cp:revision>
  <dcterms:created xsi:type="dcterms:W3CDTF">2021-01-10T12:31:20Z</dcterms:created>
  <dcterms:modified xsi:type="dcterms:W3CDTF">2021-01-10T13:44:40Z</dcterms:modified>
</cp:coreProperties>
</file>