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7" r:id="rId2"/>
    <p:sldId id="258" r:id="rId3"/>
    <p:sldId id="259" r:id="rId4"/>
    <p:sldId id="261" r:id="rId5"/>
    <p:sldId id="260" r:id="rId6"/>
    <p:sldId id="279" r:id="rId7"/>
    <p:sldId id="281" r:id="rId8"/>
    <p:sldId id="288" r:id="rId9"/>
    <p:sldId id="283" r:id="rId10"/>
    <p:sldId id="292" r:id="rId11"/>
    <p:sldId id="262" r:id="rId12"/>
    <p:sldId id="264" r:id="rId13"/>
    <p:sldId id="284" r:id="rId14"/>
    <p:sldId id="263" r:id="rId15"/>
    <p:sldId id="293" r:id="rId16"/>
    <p:sldId id="294" r:id="rId17"/>
    <p:sldId id="295" r:id="rId18"/>
    <p:sldId id="296" r:id="rId19"/>
    <p:sldId id="298" r:id="rId20"/>
    <p:sldId id="297" r:id="rId21"/>
    <p:sldId id="265" r:id="rId22"/>
    <p:sldId id="267" r:id="rId23"/>
    <p:sldId id="299" r:id="rId24"/>
    <p:sldId id="266" r:id="rId25"/>
    <p:sldId id="268" r:id="rId26"/>
    <p:sldId id="269" r:id="rId27"/>
    <p:sldId id="285" r:id="rId28"/>
    <p:sldId id="278" r:id="rId29"/>
    <p:sldId id="287" r:id="rId30"/>
    <p:sldId id="289" r:id="rId31"/>
    <p:sldId id="272" r:id="rId32"/>
    <p:sldId id="291" r:id="rId33"/>
    <p:sldId id="273" r:id="rId34"/>
    <p:sldId id="274" r:id="rId35"/>
    <p:sldId id="275" r:id="rId36"/>
    <p:sldId id="27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246D"/>
    <a:srgbClr val="1437CE"/>
    <a:srgbClr val="00FF00"/>
    <a:srgbClr val="F7A7E8"/>
    <a:srgbClr val="B2E6EC"/>
    <a:srgbClr val="0F2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81" d="100"/>
          <a:sy n="81" d="100"/>
        </p:scale>
        <p:origin x="120" y="5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58AA89-E297-4C8B-AD2D-2A19E342054E}" type="datetimeFigureOut">
              <a:rPr lang="en-US" smtClean="0"/>
              <a:t>9/16/2021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D1974B-9D75-4EFF-B35D-BFE70F7D1AF4}" type="slidenum">
              <a:rPr lang="en-US" smtClean="0"/>
              <a:t>‹#›</a:t>
            </a:fld>
            <a:endParaRPr lang="en-US"/>
          </a:p>
        </p:txBody>
      </p:sp>
    </p:spTree>
    <p:extLst>
      <p:ext uri="{BB962C8B-B14F-4D97-AF65-F5344CB8AC3E}">
        <p14:creationId xmlns:p14="http://schemas.microsoft.com/office/powerpoint/2010/main" val="44003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C5047DF-A80C-45B2-8271-611CB85AB743}" type="slidenum">
              <a:rPr lang="en-GB" altLang="en-US" smtClean="0">
                <a:solidFill>
                  <a:srgbClr val="000000"/>
                </a:solidFill>
              </a:rPr>
              <a:pPr>
                <a:spcBef>
                  <a:spcPct val="0"/>
                </a:spcBef>
              </a:pPr>
              <a:t>1</a:t>
            </a:fld>
            <a:endParaRPr lang="en-GB" altLang="en-US">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buFontTx/>
              <a:buNone/>
            </a:pPr>
            <a:endParaRPr lang="en-GB" altLang="en-US" sz="1400" dirty="0"/>
          </a:p>
          <a:p>
            <a:pPr eaLnBrk="1" hangingPunct="1">
              <a:buFontTx/>
              <a:buChar char="•"/>
            </a:pPr>
            <a:endParaRPr lang="en-GB" altLang="en-US" sz="1400" dirty="0"/>
          </a:p>
          <a:p>
            <a:pPr eaLnBrk="1" hangingPunct="1">
              <a:buFontTx/>
              <a:buChar char="•"/>
            </a:pPr>
            <a:r>
              <a:rPr lang="en-GB" altLang="en-US" sz="1400" dirty="0"/>
              <a:t> Begin by setting the scene and context for todays meeting</a:t>
            </a:r>
          </a:p>
          <a:p>
            <a:pPr eaLnBrk="1" hangingPunct="1"/>
            <a:endParaRPr lang="en-GB" altLang="en-US" sz="1400" dirty="0"/>
          </a:p>
          <a:p>
            <a:pPr eaLnBrk="1" hangingPunct="1">
              <a:buFontTx/>
              <a:buChar char="•"/>
            </a:pPr>
            <a:r>
              <a:rPr lang="en-GB" altLang="en-US" sz="1400" dirty="0"/>
              <a:t> Will look at local developments and projects and an overview of current practice guidelines.</a:t>
            </a:r>
          </a:p>
          <a:p>
            <a:pPr eaLnBrk="1" hangingPunct="1">
              <a:buFontTx/>
              <a:buChar char="•"/>
            </a:pPr>
            <a:endParaRPr lang="en-GB" altLang="en-US" sz="1400" dirty="0"/>
          </a:p>
          <a:p>
            <a:pPr eaLnBrk="1" hangingPunct="1">
              <a:buFontTx/>
              <a:buChar char="•"/>
            </a:pPr>
            <a:r>
              <a:rPr lang="en-GB" altLang="en-US" sz="1400" dirty="0"/>
              <a:t> Will talk about  the LSCB </a:t>
            </a:r>
          </a:p>
          <a:p>
            <a:pPr eaLnBrk="1" hangingPunct="1"/>
            <a:endParaRPr lang="en-GB" altLang="en-US" sz="1400" dirty="0"/>
          </a:p>
          <a:p>
            <a:pPr eaLnBrk="1" hangingPunct="1"/>
            <a:endParaRPr lang="en-US" altLang="en-US" dirty="0"/>
          </a:p>
        </p:txBody>
      </p:sp>
    </p:spTree>
    <p:extLst>
      <p:ext uri="{BB962C8B-B14F-4D97-AF65-F5344CB8AC3E}">
        <p14:creationId xmlns:p14="http://schemas.microsoft.com/office/powerpoint/2010/main" val="3998901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Re-inforce to parents that their role is often one which is taken for granted yet involves</a:t>
            </a:r>
            <a:r>
              <a:rPr lang="en-GB" baseline="0" dirty="0"/>
              <a:t> a multitude of skills and juggling and a reminder of its importance and value for their child. </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4</a:t>
            </a:fld>
            <a:endParaRPr lang="en-US"/>
          </a:p>
        </p:txBody>
      </p:sp>
    </p:spTree>
    <p:extLst>
      <p:ext uri="{BB962C8B-B14F-4D97-AF65-F5344CB8AC3E}">
        <p14:creationId xmlns:p14="http://schemas.microsoft.com/office/powerpoint/2010/main" val="425689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out the job description.</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5</a:t>
            </a:fld>
            <a:endParaRPr lang="en-US"/>
          </a:p>
        </p:txBody>
      </p:sp>
    </p:spTree>
    <p:extLst>
      <p:ext uri="{BB962C8B-B14F-4D97-AF65-F5344CB8AC3E}">
        <p14:creationId xmlns:p14="http://schemas.microsoft.com/office/powerpoint/2010/main" val="4199945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parents to think about what specific behaviours their child displays that they</a:t>
            </a:r>
            <a:r>
              <a:rPr lang="en-GB" baseline="0" dirty="0"/>
              <a:t> are happy about – thinking of their own children. </a:t>
            </a:r>
          </a:p>
          <a:p>
            <a:r>
              <a:rPr lang="en-GB" baseline="0" dirty="0"/>
              <a:t>Explain to parents that it is important for children to know what the clear expectations are around their behaviour and break it down so that we avoid using “be good”.</a:t>
            </a:r>
          </a:p>
          <a:p>
            <a:r>
              <a:rPr lang="en-GB" baseline="0" dirty="0"/>
              <a:t>It is also important to highlight and explain (calmly) to children why their behaviour has been unacceptable.</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6</a:t>
            </a:fld>
            <a:endParaRPr lang="en-US"/>
          </a:p>
        </p:txBody>
      </p:sp>
    </p:spTree>
    <p:extLst>
      <p:ext uri="{BB962C8B-B14F-4D97-AF65-F5344CB8AC3E}">
        <p14:creationId xmlns:p14="http://schemas.microsoft.com/office/powerpoint/2010/main" val="2702547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parents to answer this question.</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7</a:t>
            </a:fld>
            <a:endParaRPr lang="en-US"/>
          </a:p>
        </p:txBody>
      </p:sp>
    </p:spTree>
    <p:extLst>
      <p:ext uri="{BB962C8B-B14F-4D97-AF65-F5344CB8AC3E}">
        <p14:creationId xmlns:p14="http://schemas.microsoft.com/office/powerpoint/2010/main" val="1966744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a:t>Expand and give examples on each point.</a:t>
            </a:r>
            <a:endParaRPr lang="en-US" dirty="0"/>
          </a:p>
          <a:p>
            <a:r>
              <a:rPr lang="en-US" dirty="0" err="1"/>
              <a:t>Emphasise</a:t>
            </a:r>
            <a:r>
              <a:rPr lang="en-US" dirty="0"/>
              <a:t> that even children with SEN or other additional</a:t>
            </a:r>
            <a:r>
              <a:rPr lang="en-US" baseline="0" dirty="0"/>
              <a:t> needs still require routine, boundaries and consistency.</a:t>
            </a:r>
            <a:endParaRPr lang="en-GB" dirty="0"/>
          </a:p>
        </p:txBody>
      </p:sp>
      <p:sp>
        <p:nvSpPr>
          <p:cNvPr id="4" name="Slide Number Placeholder 3"/>
          <p:cNvSpPr>
            <a:spLocks noGrp="1"/>
          </p:cNvSpPr>
          <p:nvPr>
            <p:ph type="sldNum" sz="quarter" idx="10"/>
          </p:nvPr>
        </p:nvSpPr>
        <p:spPr/>
        <p:txBody>
          <a:bodyPr/>
          <a:lstStyle/>
          <a:p>
            <a:fld id="{F1D1974B-9D75-4EFF-B35D-BFE70F7D1AF4}" type="slidenum">
              <a:rPr lang="en-US" smtClean="0"/>
              <a:t>8</a:t>
            </a:fld>
            <a:endParaRPr lang="en-US"/>
          </a:p>
        </p:txBody>
      </p:sp>
    </p:spTree>
    <p:extLst>
      <p:ext uri="{BB962C8B-B14F-4D97-AF65-F5344CB8AC3E}">
        <p14:creationId xmlns:p14="http://schemas.microsoft.com/office/powerpoint/2010/main" val="357189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parents to give</a:t>
            </a:r>
            <a:r>
              <a:rPr lang="en-GB" baseline="0" dirty="0"/>
              <a:t> ideas.</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9</a:t>
            </a:fld>
            <a:endParaRPr lang="en-US"/>
          </a:p>
        </p:txBody>
      </p:sp>
    </p:spTree>
    <p:extLst>
      <p:ext uri="{BB962C8B-B14F-4D97-AF65-F5344CB8AC3E}">
        <p14:creationId xmlns:p14="http://schemas.microsoft.com/office/powerpoint/2010/main" val="4169119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Own parenting – how we are influenced by</a:t>
            </a:r>
            <a:r>
              <a:rPr lang="en-GB" baseline="0" dirty="0"/>
              <a:t> the way in which we were parented ourselves.</a:t>
            </a:r>
          </a:p>
          <a:p>
            <a:r>
              <a:rPr lang="en-GB" baseline="0" dirty="0"/>
              <a:t>Parenting styles – how it is important to have consistent parenting styles amongst all carers. Children respond in different ways to different styles e.g. assertive versus aggressive etc.</a:t>
            </a:r>
            <a:endParaRPr lang="en-US" dirty="0"/>
          </a:p>
          <a:p>
            <a:r>
              <a:rPr lang="en-GB" dirty="0"/>
              <a:t>Other people</a:t>
            </a:r>
            <a:r>
              <a:rPr lang="en-GB" baseline="0" dirty="0"/>
              <a:t> / friends – can be supportive. However, many parents report that embarrassment or fear of being judged (or actually being judged) by others affects how they respond in certain situations e.g. child having a tantrum in a supermarket. </a:t>
            </a:r>
            <a:endParaRPr lang="en-US" dirty="0"/>
          </a:p>
          <a:p>
            <a:r>
              <a:rPr lang="en-US" dirty="0" err="1"/>
              <a:t>Emphasise</a:t>
            </a:r>
            <a:r>
              <a:rPr lang="en-US" dirty="0"/>
              <a:t> that even children with SEN or other additional</a:t>
            </a:r>
            <a:r>
              <a:rPr lang="en-US" baseline="0" dirty="0"/>
              <a:t> needs still require routine, boundaries and consistency.</a:t>
            </a:r>
            <a:endParaRPr lang="en-GB" dirty="0"/>
          </a:p>
        </p:txBody>
      </p:sp>
      <p:sp>
        <p:nvSpPr>
          <p:cNvPr id="4" name="Slide Number Placeholder 3"/>
          <p:cNvSpPr>
            <a:spLocks noGrp="1"/>
          </p:cNvSpPr>
          <p:nvPr>
            <p:ph type="sldNum" sz="quarter" idx="10"/>
          </p:nvPr>
        </p:nvSpPr>
        <p:spPr/>
        <p:txBody>
          <a:bodyPr/>
          <a:lstStyle/>
          <a:p>
            <a:fld id="{F1D1974B-9D75-4EFF-B35D-BFE70F7D1AF4}" type="slidenum">
              <a:rPr lang="en-US" smtClean="0"/>
              <a:t>10</a:t>
            </a:fld>
            <a:endParaRPr lang="en-US"/>
          </a:p>
        </p:txBody>
      </p:sp>
    </p:spTree>
    <p:extLst>
      <p:ext uri="{BB962C8B-B14F-4D97-AF65-F5344CB8AC3E}">
        <p14:creationId xmlns:p14="http://schemas.microsoft.com/office/powerpoint/2010/main" val="432976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a:t>
            </a:r>
            <a:r>
              <a:rPr lang="en-GB" baseline="0" dirty="0"/>
              <a:t> 3 slides deliver information to parents that they need for the activity on slide 14.</a:t>
            </a:r>
            <a:endParaRPr lang="en-GB" dirty="0"/>
          </a:p>
        </p:txBody>
      </p:sp>
      <p:sp>
        <p:nvSpPr>
          <p:cNvPr id="4" name="Slide Number Placeholder 3"/>
          <p:cNvSpPr>
            <a:spLocks noGrp="1"/>
          </p:cNvSpPr>
          <p:nvPr>
            <p:ph type="sldNum" sz="quarter" idx="10"/>
          </p:nvPr>
        </p:nvSpPr>
        <p:spPr/>
        <p:txBody>
          <a:bodyPr/>
          <a:lstStyle/>
          <a:p>
            <a:fld id="{F1D1974B-9D75-4EFF-B35D-BFE70F7D1AF4}" type="slidenum">
              <a:rPr lang="en-US" smtClean="0"/>
              <a:t>11</a:t>
            </a:fld>
            <a:endParaRPr lang="en-US"/>
          </a:p>
        </p:txBody>
      </p:sp>
    </p:spTree>
    <p:extLst>
      <p:ext uri="{BB962C8B-B14F-4D97-AF65-F5344CB8AC3E}">
        <p14:creationId xmlns:p14="http://schemas.microsoft.com/office/powerpoint/2010/main" val="2293993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examples of some commands that parents can use</a:t>
            </a:r>
            <a:r>
              <a:rPr lang="en-GB" baseline="0" dirty="0"/>
              <a:t> e.g. instead of saying, “Will you put your coat on?” say “Put your coat on”.</a:t>
            </a:r>
          </a:p>
          <a:p>
            <a:r>
              <a:rPr lang="en-GB" baseline="0" dirty="0"/>
              <a:t>Instead of saying, “Do you want toast or cereal?” say “You can have toast or cereal”</a:t>
            </a:r>
          </a:p>
        </p:txBody>
      </p:sp>
      <p:sp>
        <p:nvSpPr>
          <p:cNvPr id="4" name="Slide Number Placeholder 3"/>
          <p:cNvSpPr>
            <a:spLocks noGrp="1"/>
          </p:cNvSpPr>
          <p:nvPr>
            <p:ph type="sldNum" sz="quarter" idx="10"/>
          </p:nvPr>
        </p:nvSpPr>
        <p:spPr/>
        <p:txBody>
          <a:bodyPr/>
          <a:lstStyle/>
          <a:p>
            <a:fld id="{F1D1974B-9D75-4EFF-B35D-BFE70F7D1AF4}" type="slidenum">
              <a:rPr lang="en-US" smtClean="0"/>
              <a:t>12</a:t>
            </a:fld>
            <a:endParaRPr lang="en-US"/>
          </a:p>
        </p:txBody>
      </p:sp>
    </p:spTree>
    <p:extLst>
      <p:ext uri="{BB962C8B-B14F-4D97-AF65-F5344CB8AC3E}">
        <p14:creationId xmlns:p14="http://schemas.microsoft.com/office/powerpoint/2010/main" val="2012440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a:t>
            </a:r>
            <a:r>
              <a:rPr lang="en-GB" baseline="0" dirty="0"/>
              <a:t> parents to be assertive / confident in their style and not passive or aggressive. Children are more likely to respect and respond to an assertive/confident parent who shows them respect too.</a:t>
            </a:r>
          </a:p>
          <a:p>
            <a:r>
              <a:rPr lang="en-GB" baseline="0" dirty="0"/>
              <a:t>Passive – the child will over rule the parent and won’t respect them.</a:t>
            </a:r>
          </a:p>
          <a:p>
            <a:r>
              <a:rPr lang="en-GB" baseline="0" dirty="0"/>
              <a:t>Aggressive – someone could be hurt (emotionally, physically) and again does not encourage the child to respect the parent.</a:t>
            </a:r>
          </a:p>
          <a:p>
            <a:r>
              <a:rPr lang="en-GB" baseline="0" dirty="0"/>
              <a:t>Assertive – both parties win – parents clearly communicate and child is more likely to respond.</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13</a:t>
            </a:fld>
            <a:endParaRPr lang="en-US"/>
          </a:p>
        </p:txBody>
      </p:sp>
    </p:spTree>
    <p:extLst>
      <p:ext uri="{BB962C8B-B14F-4D97-AF65-F5344CB8AC3E}">
        <p14:creationId xmlns:p14="http://schemas.microsoft.com/office/powerpoint/2010/main" val="4046324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“Commands Worksheet” – Ask parents to work together to discuss each command on</a:t>
            </a:r>
            <a:r>
              <a:rPr lang="en-GB" baseline="0" dirty="0"/>
              <a:t> the sheet and decide whether they think it is effective. If they believe it is not effective then ask them to think about how they can rephrase it.</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14</a:t>
            </a:fld>
            <a:endParaRPr lang="en-US"/>
          </a:p>
        </p:txBody>
      </p:sp>
    </p:spTree>
    <p:extLst>
      <p:ext uri="{BB962C8B-B14F-4D97-AF65-F5344CB8AC3E}">
        <p14:creationId xmlns:p14="http://schemas.microsoft.com/office/powerpoint/2010/main" val="3590460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15</a:t>
            </a:fld>
            <a:endParaRPr lang="en-US"/>
          </a:p>
        </p:txBody>
      </p:sp>
    </p:spTree>
    <p:extLst>
      <p:ext uri="{BB962C8B-B14F-4D97-AF65-F5344CB8AC3E}">
        <p14:creationId xmlns:p14="http://schemas.microsoft.com/office/powerpoint/2010/main" val="27050315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examples / clarify each point.</a:t>
            </a:r>
            <a:r>
              <a:rPr lang="en-GB" baseline="0" dirty="0"/>
              <a:t> Points 3 and 4 are discussed in more detail in future slides.</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21</a:t>
            </a:fld>
            <a:endParaRPr lang="en-US"/>
          </a:p>
        </p:txBody>
      </p:sp>
    </p:spTree>
    <p:extLst>
      <p:ext uri="{BB962C8B-B14F-4D97-AF65-F5344CB8AC3E}">
        <p14:creationId xmlns:p14="http://schemas.microsoft.com/office/powerpoint/2010/main" val="2742593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parents to write a list of the different ways that they can encourage more acceptable behaviour to be displayed again.</a:t>
            </a:r>
            <a:endParaRPr lang="en-US" dirty="0"/>
          </a:p>
          <a:p>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22</a:t>
            </a:fld>
            <a:endParaRPr lang="en-US"/>
          </a:p>
        </p:txBody>
      </p:sp>
    </p:spTree>
    <p:extLst>
      <p:ext uri="{BB962C8B-B14F-4D97-AF65-F5344CB8AC3E}">
        <p14:creationId xmlns:p14="http://schemas.microsoft.com/office/powerpoint/2010/main" val="388825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r>
              <a:rPr lang="en-GB" baseline="0" dirty="0"/>
              <a:t> how parents can praise good behaviour e.g. hug, high five, emphasise low cost or non cost such as extra time on games console, trip to the park etc.</a:t>
            </a:r>
          </a:p>
          <a:p>
            <a:r>
              <a:rPr lang="en-GB" baseline="0" dirty="0"/>
              <a:t>Labelled praise – being specific about what it is that children have done that is good. Put a label on the good behaviour.</a:t>
            </a:r>
          </a:p>
          <a:p>
            <a:r>
              <a:rPr lang="en-GB" baseline="0" dirty="0"/>
              <a:t>Encourage parents to create opportunities to praise their child e.g. things that they know they can do well.</a:t>
            </a:r>
            <a:endParaRPr lang="en-US" dirty="0"/>
          </a:p>
          <a:p>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23</a:t>
            </a:fld>
            <a:endParaRPr lang="en-US"/>
          </a:p>
        </p:txBody>
      </p:sp>
    </p:spTree>
    <p:extLst>
      <p:ext uri="{BB962C8B-B14F-4D97-AF65-F5344CB8AC3E}">
        <p14:creationId xmlns:p14="http://schemas.microsoft.com/office/powerpoint/2010/main" val="40046390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Expand</a:t>
            </a:r>
            <a:r>
              <a:rPr lang="en-GB" baseline="0" dirty="0"/>
              <a:t> / clarify each point and ensure parents understand the main principles.</a:t>
            </a:r>
          </a:p>
          <a:p>
            <a:r>
              <a:rPr lang="en-GB" baseline="0" dirty="0"/>
              <a:t>Have at least one or two things that you know the child will achieve and one they need to work on.</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25</a:t>
            </a:fld>
            <a:endParaRPr lang="en-US"/>
          </a:p>
        </p:txBody>
      </p:sp>
    </p:spTree>
    <p:extLst>
      <p:ext uri="{BB962C8B-B14F-4D97-AF65-F5344CB8AC3E}">
        <p14:creationId xmlns:p14="http://schemas.microsoft.com/office/powerpoint/2010/main" val="4088984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what the issue is in the picture – does it address the behaviour</a:t>
            </a:r>
            <a:r>
              <a:rPr lang="en-GB" baseline="0" dirty="0"/>
              <a:t> or has the father simply rewarded the child’s negative behaviour with a treat.</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26</a:t>
            </a:fld>
            <a:endParaRPr lang="en-US"/>
          </a:p>
        </p:txBody>
      </p:sp>
    </p:spTree>
    <p:extLst>
      <p:ext uri="{BB962C8B-B14F-4D97-AF65-F5344CB8AC3E}">
        <p14:creationId xmlns:p14="http://schemas.microsoft.com/office/powerpoint/2010/main" val="34948332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possible answers on the next slide.</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27</a:t>
            </a:fld>
            <a:endParaRPr lang="en-US"/>
          </a:p>
        </p:txBody>
      </p:sp>
    </p:spTree>
    <p:extLst>
      <p:ext uri="{BB962C8B-B14F-4D97-AF65-F5344CB8AC3E}">
        <p14:creationId xmlns:p14="http://schemas.microsoft.com/office/powerpoint/2010/main" val="3810531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a:t>
            </a:r>
            <a:r>
              <a:rPr lang="en-GB" baseline="0" dirty="0"/>
              <a:t> see a change in behaviour, parents need to persevere and not give up at the first relapse.  Remind parents that there will be relapses and there will be good days and bad days but that it is important to keep going and keep trying. Eventually the number of relapses will reduce and the child will learn how behaviour is going to be addressed and will begin to regulate/modify their own behaviour as a result.</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D1974B-9D75-4EFF-B35D-BFE70F7D1AF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65104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Schools don’t smack</a:t>
            </a:r>
            <a:r>
              <a:rPr lang="en-GB" baseline="0" dirty="0"/>
              <a:t> but have strategies to manage behaviour that have an impact.</a:t>
            </a:r>
          </a:p>
          <a:p>
            <a:r>
              <a:rPr lang="en-GB" baseline="0" dirty="0"/>
              <a:t>Optional handout on smacking.</a:t>
            </a:r>
          </a:p>
          <a:p>
            <a:r>
              <a:rPr lang="en-GB" baseline="0" dirty="0"/>
              <a:t>Emphasise how a large adult hand can have significant consequences when used against a child even without the parent perhaps meaning to. When someone resorts to hitting another person it usually stems from anger, stress, frustration so can have harmful consequences for the child and repercussions for the parent. </a:t>
            </a:r>
            <a:endParaRPr lang="en-US" dirty="0"/>
          </a:p>
          <a:p>
            <a:endParaRPr lang="en-GB" dirty="0"/>
          </a:p>
        </p:txBody>
      </p:sp>
      <p:sp>
        <p:nvSpPr>
          <p:cNvPr id="4" name="Slide Number Placeholder 3"/>
          <p:cNvSpPr>
            <a:spLocks noGrp="1"/>
          </p:cNvSpPr>
          <p:nvPr>
            <p:ph type="sldNum" sz="quarter" idx="10"/>
          </p:nvPr>
        </p:nvSpPr>
        <p:spPr/>
        <p:txBody>
          <a:bodyPr/>
          <a:lstStyle/>
          <a:p>
            <a:fld id="{F1D1974B-9D75-4EFF-B35D-BFE70F7D1AF4}" type="slidenum">
              <a:rPr lang="en-US" smtClean="0"/>
              <a:t>30</a:t>
            </a:fld>
            <a:endParaRPr lang="en-US"/>
          </a:p>
        </p:txBody>
      </p:sp>
    </p:spTree>
    <p:extLst>
      <p:ext uri="{BB962C8B-B14F-4D97-AF65-F5344CB8AC3E}">
        <p14:creationId xmlns:p14="http://schemas.microsoft.com/office/powerpoint/2010/main" val="29638010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parents to give ideas. Some example</a:t>
            </a:r>
            <a:r>
              <a:rPr lang="en-GB" baseline="0" dirty="0"/>
              <a:t> answers on the next slide. Trainer can choose whether to give out the leaflet on smacking.</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31</a:t>
            </a:fld>
            <a:endParaRPr lang="en-US"/>
          </a:p>
        </p:txBody>
      </p:sp>
    </p:spTree>
    <p:extLst>
      <p:ext uri="{BB962C8B-B14F-4D97-AF65-F5344CB8AC3E}">
        <p14:creationId xmlns:p14="http://schemas.microsoft.com/office/powerpoint/2010/main" val="34365926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Option to read out the “Learn</a:t>
            </a:r>
            <a:r>
              <a:rPr lang="en-GB" baseline="0" dirty="0"/>
              <a:t> What They Live” poem.</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32</a:t>
            </a:fld>
            <a:endParaRPr lang="en-US"/>
          </a:p>
        </p:txBody>
      </p:sp>
    </p:spTree>
    <p:extLst>
      <p:ext uri="{BB962C8B-B14F-4D97-AF65-F5344CB8AC3E}">
        <p14:creationId xmlns:p14="http://schemas.microsoft.com/office/powerpoint/2010/main" val="3900783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Unpick each one.</a:t>
            </a:r>
          </a:p>
          <a:p>
            <a:r>
              <a:rPr lang="en-GB" dirty="0"/>
              <a:t>Emphasise realistic consequences.</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33</a:t>
            </a:fld>
            <a:endParaRPr lang="en-US"/>
          </a:p>
        </p:txBody>
      </p:sp>
    </p:spTree>
    <p:extLst>
      <p:ext uri="{BB962C8B-B14F-4D97-AF65-F5344CB8AC3E}">
        <p14:creationId xmlns:p14="http://schemas.microsoft.com/office/powerpoint/2010/main" val="10861255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what parenting programmes are available in your area and know how to signpost or refer parents appropriately.</a:t>
            </a:r>
          </a:p>
          <a:p>
            <a:r>
              <a:rPr lang="en-GB" dirty="0"/>
              <a:t>Amend slide where appropriate.</a:t>
            </a:r>
            <a:endParaRPr lang="en-US" dirty="0"/>
          </a:p>
        </p:txBody>
      </p:sp>
      <p:sp>
        <p:nvSpPr>
          <p:cNvPr id="4" name="Slide Number Placeholder 3"/>
          <p:cNvSpPr>
            <a:spLocks noGrp="1"/>
          </p:cNvSpPr>
          <p:nvPr>
            <p:ph type="sldNum" sz="quarter" idx="10"/>
          </p:nvPr>
        </p:nvSpPr>
        <p:spPr/>
        <p:txBody>
          <a:bodyPr/>
          <a:lstStyle/>
          <a:p>
            <a:fld id="{F1D1974B-9D75-4EFF-B35D-BFE70F7D1AF4}" type="slidenum">
              <a:rPr lang="en-US" smtClean="0"/>
              <a:t>35</a:t>
            </a:fld>
            <a:endParaRPr lang="en-US"/>
          </a:p>
        </p:txBody>
      </p:sp>
    </p:spTree>
    <p:extLst>
      <p:ext uri="{BB962C8B-B14F-4D97-AF65-F5344CB8AC3E}">
        <p14:creationId xmlns:p14="http://schemas.microsoft.com/office/powerpoint/2010/main" val="1727849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64F3AE8-622E-46C5-A5E9-B8A04300D146}"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4136278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B0BBADC-4A48-4A03-9A85-805D16EFF41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627673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1AB01BC-FAA1-4DDC-AB79-0425FB32C0F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617044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9660B41-7168-482B-A746-2A051024DDB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039349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5A42AEF-EB64-4B00-B2E0-D77BC157A15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907348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97FD8A2-E3A1-44CD-8BE1-EF286408BA7B}"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792953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E642E9C-5A5E-442C-95B4-9F9C8D807DFC}"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693331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E1410E9-F401-4811-A749-CB9F6D32AE0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681950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DAB6FCA-9831-451F-8467-01F2D003850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377680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F754AB8-7E77-4A5E-BA5E-748385FDF436}"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7288020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98D2BFE-1A09-4CE2-8ED3-42B01BE2BEC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1810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609600" y="1600201"/>
            <a:ext cx="109728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1672E3E-1548-4642-8E45-A23A0716392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791030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endParaRPr lang="en-GB"/>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671BD51-F154-4225-B0C0-33DFE9B3957B}"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703472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6BB028A4-4AA3-4DEB-AC80-067833EBE1C4}"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098502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9D42F751-0B33-4C99-800A-BA2DF150C20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61902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60100"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260101"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260102"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9E1D7150-9397-4B7A-836A-423C508C0D4A}" type="slidenum">
              <a:rPr lang="en-GB" altLang="en-US">
                <a:solidFill>
                  <a:srgbClr val="000000"/>
                </a:solidFill>
              </a:rPr>
              <a:pPr fontAlgn="base">
                <a:spcBef>
                  <a:spcPct val="0"/>
                </a:spcBef>
                <a:spcAft>
                  <a:spcPct val="0"/>
                </a:spcAft>
                <a:defRPr/>
              </a:pPr>
              <a:t>‹#›</a:t>
            </a:fld>
            <a:endParaRPr lang="en-GB" altLang="en-US">
              <a:solidFill>
                <a:srgbClr val="000000"/>
              </a:solidFill>
            </a:endParaRPr>
          </a:p>
        </p:txBody>
      </p:sp>
    </p:spTree>
    <p:extLst>
      <p:ext uri="{BB962C8B-B14F-4D97-AF65-F5344CB8AC3E}">
        <p14:creationId xmlns:p14="http://schemas.microsoft.com/office/powerpoint/2010/main" val="3866980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1842868" y="2060575"/>
            <a:ext cx="8631458" cy="2089150"/>
          </a:xfrm>
        </p:spPr>
        <p:txBody>
          <a:bodyPr/>
          <a:lstStyle/>
          <a:p>
            <a:r>
              <a:rPr lang="en-GB" altLang="en-US" sz="6000" dirty="0"/>
              <a:t> </a:t>
            </a:r>
            <a:r>
              <a:rPr lang="en-GB" altLang="en-US" sz="6000" b="1" dirty="0">
                <a:latin typeface="Calibri" panose="020F0502020204030204" pitchFamily="34" charset="0"/>
              </a:rPr>
              <a:t>Protective Parenting</a:t>
            </a:r>
            <a:br>
              <a:rPr lang="en-GB" altLang="en-US" sz="6000" dirty="0">
                <a:latin typeface="Calibri" panose="020F0502020204030204" pitchFamily="34" charset="0"/>
              </a:rPr>
            </a:br>
            <a:r>
              <a:rPr lang="en-GB" altLang="en-US" sz="3600" dirty="0">
                <a:latin typeface="Calibri" panose="020F0502020204030204" pitchFamily="34" charset="0"/>
              </a:rPr>
              <a:t>Managing Behaviour Effectively and Safely </a:t>
            </a:r>
          </a:p>
        </p:txBody>
      </p:sp>
      <p:sp>
        <p:nvSpPr>
          <p:cNvPr id="2051" name="Rectangle 3"/>
          <p:cNvSpPr>
            <a:spLocks noGrp="1" noChangeArrowheads="1"/>
          </p:cNvSpPr>
          <p:nvPr>
            <p:ph type="subTitle" idx="1"/>
          </p:nvPr>
        </p:nvSpPr>
        <p:spPr>
          <a:xfrm>
            <a:off x="504967" y="3716338"/>
            <a:ext cx="11136573" cy="2971800"/>
          </a:xfrm>
        </p:spPr>
        <p:txBody>
          <a:bodyPr rtlCol="0">
            <a:normAutofit/>
          </a:bodyPr>
          <a:lstStyle/>
          <a:p>
            <a:pPr fontAlgn="auto">
              <a:lnSpc>
                <a:spcPct val="90000"/>
              </a:lnSpc>
              <a:spcAft>
                <a:spcPts val="0"/>
              </a:spcAft>
              <a:defRPr/>
            </a:pPr>
            <a:endParaRPr lang="en-GB" altLang="en-US" dirty="0"/>
          </a:p>
          <a:p>
            <a:pPr fontAlgn="auto">
              <a:lnSpc>
                <a:spcPct val="90000"/>
              </a:lnSpc>
              <a:spcAft>
                <a:spcPts val="0"/>
              </a:spcAft>
              <a:defRPr/>
            </a:pPr>
            <a:endParaRPr lang="en-GB" altLang="en-US" dirty="0"/>
          </a:p>
          <a:p>
            <a:pPr fontAlgn="auto">
              <a:lnSpc>
                <a:spcPct val="90000"/>
              </a:lnSpc>
              <a:spcAft>
                <a:spcPts val="0"/>
              </a:spcAft>
              <a:defRPr/>
            </a:pPr>
            <a:endParaRPr lang="en-GB" altLang="en-US" dirty="0"/>
          </a:p>
          <a:p>
            <a:pPr fontAlgn="auto">
              <a:lnSpc>
                <a:spcPct val="90000"/>
              </a:lnSpc>
              <a:spcAft>
                <a:spcPts val="0"/>
              </a:spcAft>
              <a:defRPr/>
            </a:pPr>
            <a:r>
              <a:rPr lang="en-GB" altLang="en-US" dirty="0">
                <a:latin typeface="Calibri" panose="020F0502020204030204" pitchFamily="34" charset="0"/>
              </a:rPr>
              <a:t>www.clennelleducationsolutions.org</a:t>
            </a:r>
          </a:p>
          <a:p>
            <a:pPr fontAlgn="auto">
              <a:lnSpc>
                <a:spcPct val="90000"/>
              </a:lnSpc>
              <a:spcAft>
                <a:spcPts val="0"/>
              </a:spcAft>
              <a:defRPr/>
            </a:pPr>
            <a:endParaRPr lang="en-GB" altLang="en-US" dirty="0">
              <a:latin typeface="Calibri" panose="020F0502020204030204" pitchFamily="34" charset="0"/>
            </a:endParaRPr>
          </a:p>
          <a:p>
            <a:pPr algn="r" fontAlgn="auto">
              <a:lnSpc>
                <a:spcPct val="90000"/>
              </a:lnSpc>
              <a:spcAft>
                <a:spcPts val="0"/>
              </a:spcAft>
              <a:defRPr/>
            </a:pPr>
            <a:r>
              <a:rPr lang="en-GB" altLang="en-US" sz="1400" dirty="0">
                <a:latin typeface="Calibri" panose="020F0502020204030204" pitchFamily="34" charset="0"/>
              </a:rPr>
              <a:t> Reviewed July 2021</a:t>
            </a:r>
          </a:p>
          <a:p>
            <a:pPr fontAlgn="auto">
              <a:lnSpc>
                <a:spcPct val="90000"/>
              </a:lnSpc>
              <a:spcAft>
                <a:spcPts val="0"/>
              </a:spcAft>
              <a:defRPr/>
            </a:pPr>
            <a:endParaRPr lang="en-GB" altLang="en-US" dirty="0"/>
          </a:p>
          <a:p>
            <a:pPr fontAlgn="auto">
              <a:lnSpc>
                <a:spcPct val="90000"/>
              </a:lnSpc>
              <a:spcAft>
                <a:spcPts val="0"/>
              </a:spcAft>
              <a:defRPr/>
            </a:pPr>
            <a:endParaRPr lang="en-GB" altLang="en-US" dirty="0"/>
          </a:p>
          <a:p>
            <a:pPr fontAlgn="auto">
              <a:lnSpc>
                <a:spcPct val="90000"/>
              </a:lnSpc>
              <a:spcAft>
                <a:spcPts val="0"/>
              </a:spcAft>
              <a:defRPr/>
            </a:pPr>
            <a:endParaRPr lang="en-GB" altLang="en-US" dirty="0"/>
          </a:p>
        </p:txBody>
      </p:sp>
      <p:cxnSp>
        <p:nvCxnSpPr>
          <p:cNvPr id="8" name="Straight Connector 7"/>
          <p:cNvCxnSpPr/>
          <p:nvPr/>
        </p:nvCxnSpPr>
        <p:spPr>
          <a:xfrm>
            <a:off x="1524000" y="162877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2" name="Straight Connector 11"/>
          <p:cNvCxnSpPr/>
          <p:nvPr/>
        </p:nvCxnSpPr>
        <p:spPr>
          <a:xfrm>
            <a:off x="1524000" y="4581525"/>
            <a:ext cx="9144000" cy="0"/>
          </a:xfrm>
          <a:prstGeom prst="line">
            <a:avLst/>
          </a:prstGeom>
        </p:spPr>
        <p:style>
          <a:lnRef idx="3">
            <a:schemeClr val="accent1"/>
          </a:lnRef>
          <a:fillRef idx="0">
            <a:schemeClr val="accent1"/>
          </a:fillRef>
          <a:effectRef idx="2">
            <a:schemeClr val="accent1"/>
          </a:effectRef>
          <a:fontRef idx="minor">
            <a:schemeClr val="tx1"/>
          </a:fontRef>
        </p:style>
      </p:cxnSp>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4070472" y="316523"/>
            <a:ext cx="4051056" cy="943708"/>
          </a:xfrm>
          <a:prstGeom prst="rect">
            <a:avLst/>
          </a:prstGeom>
          <a:noFill/>
          <a:ln>
            <a:noFill/>
          </a:ln>
        </p:spPr>
      </p:pic>
    </p:spTree>
    <p:extLst>
      <p:ext uri="{BB962C8B-B14F-4D97-AF65-F5344CB8AC3E}">
        <p14:creationId xmlns:p14="http://schemas.microsoft.com/office/powerpoint/2010/main" val="4256162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6210" y="274638"/>
            <a:ext cx="10972800" cy="1143000"/>
          </a:xfrm>
          <a:solidFill>
            <a:srgbClr val="1437CE"/>
          </a:solidFill>
        </p:spPr>
        <p:txBody>
          <a:bodyPr/>
          <a:lstStyle/>
          <a:p>
            <a:r>
              <a:rPr lang="en-GB" sz="6600" b="1" dirty="0">
                <a:solidFill>
                  <a:schemeClr val="bg1"/>
                </a:solidFill>
              </a:rPr>
              <a:t>Aims</a:t>
            </a:r>
            <a:endParaRPr lang="en-US" sz="6600" b="1" dirty="0">
              <a:solidFill>
                <a:schemeClr val="bg1"/>
              </a:solidFill>
            </a:endParaRPr>
          </a:p>
        </p:txBody>
      </p:sp>
      <p:sp>
        <p:nvSpPr>
          <p:cNvPr id="3" name="Content Placeholder 2"/>
          <p:cNvSpPr>
            <a:spLocks noGrp="1"/>
          </p:cNvSpPr>
          <p:nvPr>
            <p:ph idx="1"/>
          </p:nvPr>
        </p:nvSpPr>
        <p:spPr>
          <a:xfrm>
            <a:off x="609600" y="1614269"/>
            <a:ext cx="10972800" cy="4525963"/>
          </a:xfrm>
        </p:spPr>
        <p:txBody>
          <a:bodyPr/>
          <a:lstStyle/>
          <a:p>
            <a:r>
              <a:rPr lang="en-GB" dirty="0">
                <a:latin typeface="Calibri" panose="020F0502020204030204" pitchFamily="34" charset="0"/>
              </a:rPr>
              <a:t>To consider the role of parent / carer in managing behaviour</a:t>
            </a:r>
          </a:p>
          <a:p>
            <a:r>
              <a:rPr lang="en-GB" dirty="0">
                <a:latin typeface="Calibri" panose="020F0502020204030204" pitchFamily="34" charset="0"/>
              </a:rPr>
              <a:t>To explore appropriate expectations around behaviour</a:t>
            </a:r>
          </a:p>
          <a:p>
            <a:r>
              <a:rPr lang="en-GB" dirty="0">
                <a:latin typeface="Calibri" panose="020F0502020204030204" pitchFamily="34" charset="0"/>
              </a:rPr>
              <a:t>To explore a range of techniques for managing behaviour effectively</a:t>
            </a:r>
          </a:p>
          <a:p>
            <a:r>
              <a:rPr lang="en-GB" dirty="0">
                <a:latin typeface="Calibri" panose="020F0502020204030204" pitchFamily="34" charset="0"/>
              </a:rPr>
              <a:t>To consider how to discipline children safely through effective chastisement</a:t>
            </a:r>
          </a:p>
          <a:p>
            <a:r>
              <a:rPr lang="en-GB" dirty="0">
                <a:latin typeface="Calibri" panose="020F0502020204030204" pitchFamily="34" charset="0"/>
              </a:rPr>
              <a:t>To consider the role of Parenting Programmes as a support for managing behaviour at home</a:t>
            </a:r>
          </a:p>
          <a:p>
            <a:endParaRPr lang="en-US" dirty="0"/>
          </a:p>
        </p:txBody>
      </p:sp>
    </p:spTree>
    <p:extLst>
      <p:ext uri="{BB962C8B-B14F-4D97-AF65-F5344CB8AC3E}">
        <p14:creationId xmlns:p14="http://schemas.microsoft.com/office/powerpoint/2010/main" val="972539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1437CE"/>
          </a:solidFill>
        </p:spPr>
        <p:txBody>
          <a:bodyPr/>
          <a:lstStyle/>
          <a:p>
            <a:r>
              <a:rPr lang="en-GB" sz="6600" b="1" dirty="0">
                <a:solidFill>
                  <a:schemeClr val="bg1"/>
                </a:solidFill>
                <a:latin typeface="Calibri" panose="020F0502020204030204" pitchFamily="34" charset="0"/>
              </a:rPr>
              <a:t>Ground Rules</a:t>
            </a:r>
            <a:endParaRPr lang="en-US" sz="6600" b="1" dirty="0">
              <a:solidFill>
                <a:schemeClr val="bg1"/>
              </a:solidFill>
              <a:latin typeface="Calibri" panose="020F0502020204030204" pitchFamily="34" charset="0"/>
            </a:endParaRPr>
          </a:p>
        </p:txBody>
      </p:sp>
      <p:sp>
        <p:nvSpPr>
          <p:cNvPr id="3" name="Content Placeholder 2"/>
          <p:cNvSpPr>
            <a:spLocks noGrp="1"/>
          </p:cNvSpPr>
          <p:nvPr>
            <p:ph idx="1"/>
          </p:nvPr>
        </p:nvSpPr>
        <p:spPr/>
        <p:txBody>
          <a:bodyPr/>
          <a:lstStyle/>
          <a:p>
            <a:r>
              <a:rPr lang="en-GB" sz="4800" dirty="0">
                <a:latin typeface="Calibri" panose="020F0502020204030204" pitchFamily="34" charset="0"/>
              </a:rPr>
              <a:t>Respect each others’ opinions</a:t>
            </a:r>
          </a:p>
          <a:p>
            <a:r>
              <a:rPr lang="en-GB" sz="4800" dirty="0">
                <a:latin typeface="Calibri" panose="020F0502020204030204" pitchFamily="34" charset="0"/>
              </a:rPr>
              <a:t>Listen to contributions</a:t>
            </a:r>
          </a:p>
          <a:p>
            <a:r>
              <a:rPr lang="en-GB" sz="4800" dirty="0">
                <a:latin typeface="Calibri" panose="020F0502020204030204" pitchFamily="34" charset="0"/>
              </a:rPr>
              <a:t>Confidentiality</a:t>
            </a:r>
          </a:p>
          <a:p>
            <a:r>
              <a:rPr lang="en-GB" sz="4800" dirty="0">
                <a:latin typeface="Calibri" panose="020F0502020204030204" pitchFamily="34" charset="0"/>
              </a:rPr>
              <a:t>Feel free to ask questions</a:t>
            </a:r>
          </a:p>
          <a:p>
            <a:r>
              <a:rPr lang="en-GB" sz="4800" dirty="0">
                <a:latin typeface="Calibri" panose="020F0502020204030204" pitchFamily="34" charset="0"/>
              </a:rPr>
              <a:t>Please turn mobile phones to silent</a:t>
            </a:r>
            <a:endParaRPr lang="en-US" sz="4800" dirty="0">
              <a:latin typeface="Calibri" panose="020F0502020204030204" pitchFamily="34" charset="0"/>
            </a:endParaRPr>
          </a:p>
        </p:txBody>
      </p:sp>
    </p:spTree>
    <p:extLst>
      <p:ext uri="{BB962C8B-B14F-4D97-AF65-F5344CB8AC3E}">
        <p14:creationId xmlns:p14="http://schemas.microsoft.com/office/powerpoint/2010/main" val="223091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08368" y="815927"/>
            <a:ext cx="10086535" cy="1107739"/>
          </a:xfrm>
          <a:solidFill>
            <a:srgbClr val="1437CE"/>
          </a:solidFill>
        </p:spPr>
        <p:txBody>
          <a:bodyPr/>
          <a:lstStyle/>
          <a:p>
            <a:r>
              <a:rPr lang="en-GB" sz="6600" b="1" dirty="0">
                <a:solidFill>
                  <a:schemeClr val="bg1"/>
                </a:solidFill>
                <a:latin typeface="Calibri" panose="020F0502020204030204" pitchFamily="34" charset="0"/>
              </a:rPr>
              <a:t>Parenting Role Activity</a:t>
            </a:r>
            <a:endParaRPr lang="en-US" sz="6600" b="1" dirty="0">
              <a:solidFill>
                <a:schemeClr val="bg1"/>
              </a:solidFill>
              <a:latin typeface="Calibri" panose="020F0502020204030204" pitchFamily="34" charset="0"/>
            </a:endParaRPr>
          </a:p>
        </p:txBody>
      </p:sp>
      <p:sp>
        <p:nvSpPr>
          <p:cNvPr id="3" name="Subtitle 2"/>
          <p:cNvSpPr>
            <a:spLocks noGrp="1"/>
          </p:cNvSpPr>
          <p:nvPr>
            <p:ph type="subTitle" idx="1"/>
          </p:nvPr>
        </p:nvSpPr>
        <p:spPr>
          <a:xfrm>
            <a:off x="1828800" y="2500742"/>
            <a:ext cx="8534400" cy="1752600"/>
          </a:xfrm>
        </p:spPr>
        <p:txBody>
          <a:bodyPr/>
          <a:lstStyle/>
          <a:p>
            <a:r>
              <a:rPr lang="en-GB" sz="3600" dirty="0">
                <a:latin typeface="Calibri" panose="020F0502020204030204" pitchFamily="34" charset="0"/>
              </a:rPr>
              <a:t>In your groups write a list of the different jobs that you do as a parent/carer. </a:t>
            </a:r>
            <a:endParaRPr lang="en-US" sz="3600" dirty="0">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8468386" y="5159871"/>
            <a:ext cx="1772896" cy="1310992"/>
          </a:xfrm>
          <a:prstGeom prst="rect">
            <a:avLst/>
          </a:prstGeom>
        </p:spPr>
      </p:pic>
      <p:pic>
        <p:nvPicPr>
          <p:cNvPr id="5" name="Picture 4"/>
          <p:cNvPicPr>
            <a:picLocks noChangeAspect="1"/>
          </p:cNvPicPr>
          <p:nvPr/>
        </p:nvPicPr>
        <p:blipFill>
          <a:blip r:embed="rId4"/>
          <a:stretch>
            <a:fillRect/>
          </a:stretch>
        </p:blipFill>
        <p:spPr>
          <a:xfrm>
            <a:off x="10619056" y="4051384"/>
            <a:ext cx="1277889" cy="1277889"/>
          </a:xfrm>
          <a:prstGeom prst="rect">
            <a:avLst/>
          </a:prstGeom>
        </p:spPr>
      </p:pic>
      <p:pic>
        <p:nvPicPr>
          <p:cNvPr id="6" name="Picture 5"/>
          <p:cNvPicPr>
            <a:picLocks noChangeAspect="1"/>
          </p:cNvPicPr>
          <p:nvPr/>
        </p:nvPicPr>
        <p:blipFill>
          <a:blip r:embed="rId5"/>
          <a:stretch>
            <a:fillRect/>
          </a:stretch>
        </p:blipFill>
        <p:spPr>
          <a:xfrm>
            <a:off x="187936" y="4051384"/>
            <a:ext cx="1640864" cy="1313999"/>
          </a:xfrm>
          <a:prstGeom prst="rect">
            <a:avLst/>
          </a:prstGeom>
        </p:spPr>
      </p:pic>
      <p:pic>
        <p:nvPicPr>
          <p:cNvPr id="7" name="Picture 6"/>
          <p:cNvPicPr>
            <a:picLocks noChangeAspect="1"/>
          </p:cNvPicPr>
          <p:nvPr/>
        </p:nvPicPr>
        <p:blipFill>
          <a:blip r:embed="rId6"/>
          <a:stretch>
            <a:fillRect/>
          </a:stretch>
        </p:blipFill>
        <p:spPr>
          <a:xfrm>
            <a:off x="2537169" y="4995144"/>
            <a:ext cx="1536089" cy="1475719"/>
          </a:xfrm>
          <a:prstGeom prst="rect">
            <a:avLst/>
          </a:prstGeom>
        </p:spPr>
      </p:pic>
      <p:pic>
        <p:nvPicPr>
          <p:cNvPr id="8" name="Picture 7"/>
          <p:cNvPicPr>
            <a:picLocks noChangeAspect="1"/>
          </p:cNvPicPr>
          <p:nvPr/>
        </p:nvPicPr>
        <p:blipFill>
          <a:blip r:embed="rId7"/>
          <a:stretch>
            <a:fillRect/>
          </a:stretch>
        </p:blipFill>
        <p:spPr>
          <a:xfrm>
            <a:off x="5366146" y="4324794"/>
            <a:ext cx="1715564" cy="1834151"/>
          </a:xfrm>
          <a:prstGeom prst="rect">
            <a:avLst/>
          </a:prstGeom>
        </p:spPr>
      </p:pic>
    </p:spTree>
    <p:extLst>
      <p:ext uri="{BB962C8B-B14F-4D97-AF65-F5344CB8AC3E}">
        <p14:creationId xmlns:p14="http://schemas.microsoft.com/office/powerpoint/2010/main" val="3563705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097" y="872410"/>
            <a:ext cx="10972800" cy="1143000"/>
          </a:xfrm>
          <a:solidFill>
            <a:srgbClr val="1437CE"/>
          </a:solidFill>
        </p:spPr>
        <p:txBody>
          <a:bodyPr/>
          <a:lstStyle/>
          <a:p>
            <a:r>
              <a:rPr lang="en-GB" sz="6000" b="1" dirty="0">
                <a:solidFill>
                  <a:schemeClr val="bg1"/>
                </a:solidFill>
                <a:latin typeface="Calibri" panose="020F0502020204030204" pitchFamily="34" charset="0"/>
              </a:rPr>
              <a:t>Would you apply for this job?</a:t>
            </a:r>
            <a:endParaRPr lang="en-US" sz="6000" b="1" dirty="0">
              <a:solidFill>
                <a:schemeClr val="bg1"/>
              </a:solidFill>
              <a:latin typeface="Calibri" panose="020F0502020204030204" pitchFamily="34" charset="0"/>
            </a:endParaRPr>
          </a:p>
        </p:txBody>
      </p:sp>
      <p:pic>
        <p:nvPicPr>
          <p:cNvPr id="5" name="Picture 4"/>
          <p:cNvPicPr>
            <a:picLocks noChangeAspect="1"/>
          </p:cNvPicPr>
          <p:nvPr/>
        </p:nvPicPr>
        <p:blipFill rotWithShape="1">
          <a:blip r:embed="rId3"/>
          <a:srcRect b="10012"/>
          <a:stretch/>
        </p:blipFill>
        <p:spPr>
          <a:xfrm>
            <a:off x="1711129" y="3583744"/>
            <a:ext cx="4271831" cy="2817056"/>
          </a:xfrm>
          <a:prstGeom prst="rect">
            <a:avLst/>
          </a:prstGeom>
        </p:spPr>
      </p:pic>
      <p:pic>
        <p:nvPicPr>
          <p:cNvPr id="6" name="Picture 5"/>
          <p:cNvPicPr>
            <a:picLocks noChangeAspect="1"/>
          </p:cNvPicPr>
          <p:nvPr/>
        </p:nvPicPr>
        <p:blipFill>
          <a:blip r:embed="rId4"/>
          <a:stretch>
            <a:fillRect/>
          </a:stretch>
        </p:blipFill>
        <p:spPr>
          <a:xfrm>
            <a:off x="6558841" y="2227436"/>
            <a:ext cx="4076334" cy="2712616"/>
          </a:xfrm>
          <a:prstGeom prst="rect">
            <a:avLst/>
          </a:prstGeom>
        </p:spPr>
      </p:pic>
    </p:spTree>
    <p:extLst>
      <p:ext uri="{BB962C8B-B14F-4D97-AF65-F5344CB8AC3E}">
        <p14:creationId xmlns:p14="http://schemas.microsoft.com/office/powerpoint/2010/main" val="3649086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rgbClr val="1437CE"/>
          </a:solidFill>
        </p:spPr>
        <p:txBody>
          <a:bodyPr/>
          <a:lstStyle/>
          <a:p>
            <a:r>
              <a:rPr lang="en-GB" sz="5400" b="1" dirty="0">
                <a:solidFill>
                  <a:schemeClr val="bg1"/>
                </a:solidFill>
                <a:latin typeface="Calibri" panose="020F0502020204030204" pitchFamily="34" charset="0"/>
              </a:rPr>
              <a:t>Why would your child get this award?</a:t>
            </a:r>
            <a:endParaRPr lang="en-US" sz="5400" b="1" dirty="0">
              <a:solidFill>
                <a:schemeClr val="bg1"/>
              </a:solidFill>
              <a:latin typeface="Calibri" panose="020F0502020204030204" pitchFamily="34" charset="0"/>
            </a:endParaRPr>
          </a:p>
        </p:txBody>
      </p:sp>
      <p:pic>
        <p:nvPicPr>
          <p:cNvPr id="5" name="Picture 4"/>
          <p:cNvPicPr>
            <a:picLocks noChangeAspect="1"/>
          </p:cNvPicPr>
          <p:nvPr/>
        </p:nvPicPr>
        <p:blipFill>
          <a:blip r:embed="rId3"/>
          <a:stretch>
            <a:fillRect/>
          </a:stretch>
        </p:blipFill>
        <p:spPr>
          <a:xfrm>
            <a:off x="463501" y="3588435"/>
            <a:ext cx="2683705" cy="2683705"/>
          </a:xfrm>
          <a:prstGeom prst="rect">
            <a:avLst/>
          </a:prstGeom>
          <a:solidFill>
            <a:srgbClr val="FF0000"/>
          </a:solidFill>
        </p:spPr>
      </p:pic>
      <p:pic>
        <p:nvPicPr>
          <p:cNvPr id="6" name="Picture 5"/>
          <p:cNvPicPr>
            <a:picLocks noChangeAspect="1"/>
          </p:cNvPicPr>
          <p:nvPr/>
        </p:nvPicPr>
        <p:blipFill>
          <a:blip r:embed="rId4"/>
          <a:stretch>
            <a:fillRect/>
          </a:stretch>
        </p:blipFill>
        <p:spPr>
          <a:xfrm>
            <a:off x="8167761" y="3463599"/>
            <a:ext cx="3414639" cy="2945963"/>
          </a:xfrm>
          <a:prstGeom prst="rect">
            <a:avLst/>
          </a:prstGeom>
        </p:spPr>
      </p:pic>
      <p:pic>
        <p:nvPicPr>
          <p:cNvPr id="7" name="Picture 6"/>
          <p:cNvPicPr>
            <a:picLocks noChangeAspect="1"/>
          </p:cNvPicPr>
          <p:nvPr/>
        </p:nvPicPr>
        <p:blipFill>
          <a:blip r:embed="rId5"/>
          <a:stretch>
            <a:fillRect/>
          </a:stretch>
        </p:blipFill>
        <p:spPr>
          <a:xfrm>
            <a:off x="4005171" y="1866772"/>
            <a:ext cx="3304625" cy="3063515"/>
          </a:xfrm>
          <a:prstGeom prst="rect">
            <a:avLst/>
          </a:prstGeom>
        </p:spPr>
      </p:pic>
    </p:spTree>
    <p:extLst>
      <p:ext uri="{BB962C8B-B14F-4D97-AF65-F5344CB8AC3E}">
        <p14:creationId xmlns:p14="http://schemas.microsoft.com/office/powerpoint/2010/main" val="2248300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p:cNvPicPr>
          <p:nvPr/>
        </p:nvPicPr>
        <p:blipFill rotWithShape="1">
          <a:blip r:embed="rId3">
            <a:extLst>
              <a:ext uri="{28A0092B-C50C-407E-A947-70E740481C1C}">
                <a14:useLocalDpi xmlns:a14="http://schemas.microsoft.com/office/drawing/2010/main" val="0"/>
              </a:ext>
            </a:extLst>
          </a:blip>
          <a:srcRect l="15935" r="19853"/>
          <a:stretch/>
        </p:blipFill>
        <p:spPr bwMode="auto">
          <a:xfrm>
            <a:off x="8001000" y="278202"/>
            <a:ext cx="3169678" cy="499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ular Callout 1"/>
          <p:cNvSpPr/>
          <p:nvPr/>
        </p:nvSpPr>
        <p:spPr bwMode="auto">
          <a:xfrm>
            <a:off x="532263" y="2478433"/>
            <a:ext cx="6772019" cy="2612181"/>
          </a:xfrm>
          <a:prstGeom prst="wedgeRoundRectCallout">
            <a:avLst>
              <a:gd name="adj1" fmla="val 68259"/>
              <a:gd name="adj2" fmla="val -45568"/>
              <a:gd name="adj3" fmla="val 16667"/>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6600" b="1" i="0" u="none" strike="noStrike" cap="none" normalizeH="0" baseline="0" dirty="0">
                <a:ln>
                  <a:noFill/>
                </a:ln>
                <a:solidFill>
                  <a:schemeClr val="bg1"/>
                </a:solidFill>
                <a:effectLst/>
                <a:latin typeface="Calibri" panose="020F0502020204030204" pitchFamily="34" charset="0"/>
              </a:rPr>
              <a:t>What can affect</a:t>
            </a:r>
          </a:p>
          <a:p>
            <a:pPr marL="0" marR="0" indent="0" algn="ctr" defTabSz="914400" rtl="0" eaLnBrk="1" fontAlgn="base" latinLnBrk="0" hangingPunct="1">
              <a:lnSpc>
                <a:spcPct val="100000"/>
              </a:lnSpc>
              <a:spcBef>
                <a:spcPct val="0"/>
              </a:spcBef>
              <a:spcAft>
                <a:spcPct val="0"/>
              </a:spcAft>
              <a:buClrTx/>
              <a:buSzTx/>
              <a:buFontTx/>
              <a:buNone/>
              <a:tabLst/>
            </a:pPr>
            <a:r>
              <a:rPr lang="en-GB" sz="6600" b="1" dirty="0">
                <a:solidFill>
                  <a:schemeClr val="bg1"/>
                </a:solidFill>
                <a:latin typeface="Calibri" panose="020F0502020204030204" pitchFamily="34" charset="0"/>
              </a:rPr>
              <a:t>t</a:t>
            </a:r>
            <a:r>
              <a:rPr kumimoji="0" lang="en-GB" sz="6600" b="1" i="0" u="none" strike="noStrike" cap="none" normalizeH="0" baseline="0" dirty="0">
                <a:ln>
                  <a:noFill/>
                </a:ln>
                <a:solidFill>
                  <a:schemeClr val="bg1"/>
                </a:solidFill>
                <a:effectLst/>
                <a:latin typeface="Calibri" panose="020F0502020204030204" pitchFamily="34" charset="0"/>
              </a:rPr>
              <a:t>he</a:t>
            </a:r>
            <a:r>
              <a:rPr kumimoji="0" lang="en-GB" sz="6600" b="1" i="0" u="none" strike="noStrike" cap="none" normalizeH="0" dirty="0">
                <a:ln>
                  <a:noFill/>
                </a:ln>
                <a:solidFill>
                  <a:schemeClr val="bg1"/>
                </a:solidFill>
                <a:effectLst/>
                <a:latin typeface="Calibri" panose="020F0502020204030204" pitchFamily="34" charset="0"/>
              </a:rPr>
              <a:t> way I behave</a:t>
            </a:r>
            <a:r>
              <a:rPr kumimoji="0" lang="en-GB" sz="6600" b="1" i="0" u="none" strike="noStrike" cap="none" normalizeH="0" baseline="0" dirty="0">
                <a:ln>
                  <a:noFill/>
                </a:ln>
                <a:solidFill>
                  <a:schemeClr val="bg1"/>
                </a:solidFill>
                <a:effectLst/>
                <a:latin typeface="Calibri" panose="020F0502020204030204" pitchFamily="34" charset="0"/>
              </a:rPr>
              <a:t>?</a:t>
            </a:r>
            <a:endParaRPr kumimoji="0" lang="en-US" sz="6600" b="1" i="0" u="none" strike="noStrike" cap="none" normalizeH="0" baseline="0" dirty="0">
              <a:ln>
                <a:noFill/>
              </a:ln>
              <a:solidFill>
                <a:schemeClr val="bg1"/>
              </a:solidFill>
              <a:effectLst/>
              <a:latin typeface="Calibri" panose="020F0502020204030204" pitchFamily="34" charset="0"/>
            </a:endParaRPr>
          </a:p>
        </p:txBody>
      </p:sp>
    </p:spTree>
    <p:extLst>
      <p:ext uri="{BB962C8B-B14F-4D97-AF65-F5344CB8AC3E}">
        <p14:creationId xmlns:p14="http://schemas.microsoft.com/office/powerpoint/2010/main" val="3860533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4256088" y="2571750"/>
            <a:ext cx="3276600" cy="1200329"/>
          </a:xfrm>
          <a:prstGeom prst="rect">
            <a:avLst/>
          </a:prstGeom>
          <a:solidFill>
            <a:schemeClr val="accent2"/>
          </a:solidFill>
          <a:ln>
            <a:noFill/>
          </a:ln>
          <a:effectLst/>
        </p:spPr>
        <p:txBody>
          <a:bodyPr>
            <a:spAutoFit/>
          </a:bodyPr>
          <a:lstStyle/>
          <a:p>
            <a:pPr algn="ctr">
              <a:spcBef>
                <a:spcPct val="50000"/>
              </a:spcBef>
              <a:defRPr/>
            </a:pPr>
            <a:r>
              <a:rPr lang="en-US" sz="3600" b="1" dirty="0">
                <a:solidFill>
                  <a:schemeClr val="bg1"/>
                </a:solidFill>
                <a:latin typeface="Calibri" panose="020F0502020204030204" pitchFamily="34" charset="0"/>
              </a:rPr>
              <a:t>What can affect </a:t>
            </a:r>
            <a:r>
              <a:rPr lang="en-US" sz="3600" b="1" dirty="0" err="1">
                <a:solidFill>
                  <a:schemeClr val="bg1"/>
                </a:solidFill>
                <a:latin typeface="Calibri" panose="020F0502020204030204" pitchFamily="34" charset="0"/>
              </a:rPr>
              <a:t>behaviour</a:t>
            </a:r>
            <a:r>
              <a:rPr lang="en-US" sz="3600" b="1" dirty="0">
                <a:solidFill>
                  <a:schemeClr val="bg1"/>
                </a:solidFill>
                <a:latin typeface="Calibri" panose="020F0502020204030204" pitchFamily="34" charset="0"/>
              </a:rPr>
              <a:t>?</a:t>
            </a:r>
            <a:endParaRPr lang="en-US" sz="2400" b="1" dirty="0">
              <a:solidFill>
                <a:schemeClr val="bg1"/>
              </a:solidFill>
              <a:latin typeface="Calibri" panose="020F0502020204030204" pitchFamily="34" charset="0"/>
            </a:endParaRPr>
          </a:p>
        </p:txBody>
      </p:sp>
      <p:sp>
        <p:nvSpPr>
          <p:cNvPr id="18" name="Text Box 4"/>
          <p:cNvSpPr txBox="1">
            <a:spLocks noChangeArrowheads="1"/>
          </p:cNvSpPr>
          <p:nvPr/>
        </p:nvSpPr>
        <p:spPr bwMode="auto">
          <a:xfrm>
            <a:off x="9073366" y="1327982"/>
            <a:ext cx="1928202" cy="923330"/>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Family circumstances e.g. loss / separation</a:t>
            </a:r>
          </a:p>
        </p:txBody>
      </p:sp>
      <p:sp>
        <p:nvSpPr>
          <p:cNvPr id="19" name="Text Box 4"/>
          <p:cNvSpPr txBox="1">
            <a:spLocks noChangeArrowheads="1"/>
          </p:cNvSpPr>
          <p:nvPr/>
        </p:nvSpPr>
        <p:spPr bwMode="auto">
          <a:xfrm>
            <a:off x="9748443" y="3161555"/>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Friendships</a:t>
            </a:r>
          </a:p>
        </p:txBody>
      </p:sp>
      <p:sp>
        <p:nvSpPr>
          <p:cNvPr id="20" name="Text Box 4"/>
          <p:cNvSpPr txBox="1">
            <a:spLocks noChangeArrowheads="1"/>
          </p:cNvSpPr>
          <p:nvPr/>
        </p:nvSpPr>
        <p:spPr bwMode="auto">
          <a:xfrm>
            <a:off x="7586399" y="220063"/>
            <a:ext cx="1928202" cy="646331"/>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Tiredness (them and us)</a:t>
            </a:r>
          </a:p>
        </p:txBody>
      </p:sp>
      <p:sp>
        <p:nvSpPr>
          <p:cNvPr id="21" name="Text Box 4"/>
          <p:cNvSpPr txBox="1">
            <a:spLocks noChangeArrowheads="1"/>
          </p:cNvSpPr>
          <p:nvPr/>
        </p:nvSpPr>
        <p:spPr bwMode="auto">
          <a:xfrm>
            <a:off x="5099395" y="110164"/>
            <a:ext cx="1928202" cy="923330"/>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Consistency, routines and boundaries</a:t>
            </a:r>
          </a:p>
        </p:txBody>
      </p:sp>
      <p:sp>
        <p:nvSpPr>
          <p:cNvPr id="22" name="Text Box 4"/>
          <p:cNvSpPr txBox="1">
            <a:spLocks noChangeArrowheads="1"/>
          </p:cNvSpPr>
          <p:nvPr/>
        </p:nvSpPr>
        <p:spPr bwMode="auto">
          <a:xfrm>
            <a:off x="2313312" y="110164"/>
            <a:ext cx="1928202" cy="923330"/>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Special Educational Needs</a:t>
            </a:r>
          </a:p>
        </p:txBody>
      </p:sp>
      <p:sp>
        <p:nvSpPr>
          <p:cNvPr id="23" name="Text Box 4"/>
          <p:cNvSpPr txBox="1">
            <a:spLocks noChangeArrowheads="1"/>
          </p:cNvSpPr>
          <p:nvPr/>
        </p:nvSpPr>
        <p:spPr bwMode="auto">
          <a:xfrm>
            <a:off x="112131" y="2204981"/>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Age</a:t>
            </a:r>
          </a:p>
        </p:txBody>
      </p:sp>
      <p:sp>
        <p:nvSpPr>
          <p:cNvPr id="24" name="Text Box 4"/>
          <p:cNvSpPr txBox="1">
            <a:spLocks noChangeArrowheads="1"/>
          </p:cNvSpPr>
          <p:nvPr/>
        </p:nvSpPr>
        <p:spPr bwMode="auto">
          <a:xfrm>
            <a:off x="112131" y="3310276"/>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Boredom</a:t>
            </a:r>
          </a:p>
        </p:txBody>
      </p:sp>
      <p:sp>
        <p:nvSpPr>
          <p:cNvPr id="25" name="Text Box 4"/>
          <p:cNvSpPr txBox="1">
            <a:spLocks noChangeArrowheads="1"/>
          </p:cNvSpPr>
          <p:nvPr/>
        </p:nvSpPr>
        <p:spPr bwMode="auto">
          <a:xfrm>
            <a:off x="371239" y="4862653"/>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Low expectations</a:t>
            </a:r>
          </a:p>
        </p:txBody>
      </p:sp>
      <p:sp>
        <p:nvSpPr>
          <p:cNvPr id="26" name="Text Box 4"/>
          <p:cNvSpPr txBox="1">
            <a:spLocks noChangeArrowheads="1"/>
          </p:cNvSpPr>
          <p:nvPr/>
        </p:nvSpPr>
        <p:spPr bwMode="auto">
          <a:xfrm>
            <a:off x="2430988" y="5831609"/>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Habit</a:t>
            </a:r>
          </a:p>
        </p:txBody>
      </p:sp>
      <p:sp>
        <p:nvSpPr>
          <p:cNvPr id="27" name="Text Box 4"/>
          <p:cNvSpPr txBox="1">
            <a:spLocks noChangeArrowheads="1"/>
          </p:cNvSpPr>
          <p:nvPr/>
        </p:nvSpPr>
        <p:spPr bwMode="auto">
          <a:xfrm>
            <a:off x="9278911" y="4753890"/>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Lack of respect</a:t>
            </a:r>
          </a:p>
        </p:txBody>
      </p:sp>
      <p:sp>
        <p:nvSpPr>
          <p:cNvPr id="28" name="Text Box 4"/>
          <p:cNvSpPr txBox="1">
            <a:spLocks noChangeArrowheads="1"/>
          </p:cNvSpPr>
          <p:nvPr/>
        </p:nvSpPr>
        <p:spPr bwMode="auto">
          <a:xfrm>
            <a:off x="7534240" y="5752286"/>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Changes of mood</a:t>
            </a:r>
          </a:p>
        </p:txBody>
      </p:sp>
      <p:sp>
        <p:nvSpPr>
          <p:cNvPr id="29" name="Text Box 4"/>
          <p:cNvSpPr txBox="1">
            <a:spLocks noChangeArrowheads="1"/>
          </p:cNvSpPr>
          <p:nvPr/>
        </p:nvSpPr>
        <p:spPr bwMode="auto">
          <a:xfrm>
            <a:off x="4901878" y="5803489"/>
            <a:ext cx="1928202" cy="923330"/>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Poor communication skills</a:t>
            </a:r>
          </a:p>
        </p:txBody>
      </p:sp>
      <p:grpSp>
        <p:nvGrpSpPr>
          <p:cNvPr id="32" name="Group 31"/>
          <p:cNvGrpSpPr/>
          <p:nvPr/>
        </p:nvGrpSpPr>
        <p:grpSpPr>
          <a:xfrm>
            <a:off x="2264389" y="1165848"/>
            <a:ext cx="6996012" cy="4379885"/>
            <a:chOff x="2282899" y="1123449"/>
            <a:chExt cx="6996012" cy="4379885"/>
          </a:xfrm>
        </p:grpSpPr>
        <p:sp>
          <p:nvSpPr>
            <p:cNvPr id="5" name="Line 7"/>
            <p:cNvSpPr>
              <a:spLocks noChangeShapeType="1"/>
            </p:cNvSpPr>
            <p:nvPr/>
          </p:nvSpPr>
          <p:spPr bwMode="auto">
            <a:xfrm flipH="1" flipV="1">
              <a:off x="2525466" y="2489664"/>
              <a:ext cx="1188188" cy="29247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 name="Line 7"/>
            <p:cNvSpPr>
              <a:spLocks noChangeShapeType="1"/>
            </p:cNvSpPr>
            <p:nvPr/>
          </p:nvSpPr>
          <p:spPr bwMode="auto">
            <a:xfrm flipH="1">
              <a:off x="2738598" y="4326076"/>
              <a:ext cx="1032357" cy="66919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Line 7"/>
            <p:cNvSpPr>
              <a:spLocks noChangeShapeType="1"/>
            </p:cNvSpPr>
            <p:nvPr/>
          </p:nvSpPr>
          <p:spPr bwMode="auto">
            <a:xfrm flipH="1">
              <a:off x="4238610" y="4497683"/>
              <a:ext cx="596249" cy="95506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Line 7"/>
            <p:cNvSpPr>
              <a:spLocks noChangeShapeType="1"/>
            </p:cNvSpPr>
            <p:nvPr/>
          </p:nvSpPr>
          <p:spPr bwMode="auto">
            <a:xfrm flipH="1" flipV="1">
              <a:off x="4223036" y="1215097"/>
              <a:ext cx="542351" cy="98097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Line 7"/>
            <p:cNvSpPr>
              <a:spLocks noChangeShapeType="1"/>
            </p:cNvSpPr>
            <p:nvPr/>
          </p:nvSpPr>
          <p:spPr bwMode="auto">
            <a:xfrm flipV="1">
              <a:off x="5855814" y="1198584"/>
              <a:ext cx="20330" cy="104361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Line 7"/>
            <p:cNvSpPr>
              <a:spLocks noChangeShapeType="1"/>
            </p:cNvSpPr>
            <p:nvPr/>
          </p:nvSpPr>
          <p:spPr bwMode="auto">
            <a:xfrm flipV="1">
              <a:off x="7027597" y="1123449"/>
              <a:ext cx="712857" cy="1147227"/>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Line 7"/>
            <p:cNvSpPr>
              <a:spLocks noChangeShapeType="1"/>
            </p:cNvSpPr>
            <p:nvPr/>
          </p:nvSpPr>
          <p:spPr bwMode="auto">
            <a:xfrm flipV="1">
              <a:off x="7814088" y="2022129"/>
              <a:ext cx="888563" cy="72042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Line 7"/>
            <p:cNvSpPr>
              <a:spLocks noChangeShapeType="1"/>
            </p:cNvSpPr>
            <p:nvPr/>
          </p:nvSpPr>
          <p:spPr bwMode="auto">
            <a:xfrm>
              <a:off x="8017820" y="3518347"/>
              <a:ext cx="1261091" cy="434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Line 7"/>
            <p:cNvSpPr>
              <a:spLocks noChangeShapeType="1"/>
            </p:cNvSpPr>
            <p:nvPr/>
          </p:nvSpPr>
          <p:spPr bwMode="auto">
            <a:xfrm>
              <a:off x="7726107" y="4021270"/>
              <a:ext cx="1216169" cy="76110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Line 7"/>
            <p:cNvSpPr>
              <a:spLocks noChangeShapeType="1"/>
            </p:cNvSpPr>
            <p:nvPr/>
          </p:nvSpPr>
          <p:spPr bwMode="auto">
            <a:xfrm>
              <a:off x="6856376" y="4453516"/>
              <a:ext cx="719079" cy="941839"/>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Line 7"/>
            <p:cNvSpPr>
              <a:spLocks noChangeShapeType="1"/>
            </p:cNvSpPr>
            <p:nvPr/>
          </p:nvSpPr>
          <p:spPr bwMode="auto">
            <a:xfrm flipH="1">
              <a:off x="5876144" y="4487200"/>
              <a:ext cx="6285" cy="1016134"/>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Line 7"/>
            <p:cNvSpPr>
              <a:spLocks noChangeShapeType="1"/>
            </p:cNvSpPr>
            <p:nvPr/>
          </p:nvSpPr>
          <p:spPr bwMode="auto">
            <a:xfrm flipH="1">
              <a:off x="2282899" y="3655426"/>
              <a:ext cx="1308223" cy="4146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Line 7"/>
            <p:cNvSpPr>
              <a:spLocks noChangeShapeType="1"/>
            </p:cNvSpPr>
            <p:nvPr/>
          </p:nvSpPr>
          <p:spPr bwMode="auto">
            <a:xfrm flipH="1" flipV="1">
              <a:off x="2899637" y="1695721"/>
              <a:ext cx="1106991" cy="552593"/>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 name="Text Box 4"/>
          <p:cNvSpPr txBox="1">
            <a:spLocks noChangeArrowheads="1"/>
          </p:cNvSpPr>
          <p:nvPr/>
        </p:nvSpPr>
        <p:spPr bwMode="auto">
          <a:xfrm>
            <a:off x="255907" y="1068103"/>
            <a:ext cx="1928202" cy="369332"/>
          </a:xfrm>
          <a:prstGeom prst="rect">
            <a:avLst/>
          </a:prstGeom>
          <a:solidFill>
            <a:schemeClr val="accent2"/>
          </a:solidFill>
          <a:ln>
            <a:noFill/>
          </a:ln>
          <a:effectLst/>
        </p:spPr>
        <p:txBody>
          <a:bodyPr wrap="square">
            <a:spAutoFit/>
          </a:bodyPr>
          <a:lstStyle/>
          <a:p>
            <a:pPr algn="ctr">
              <a:spcBef>
                <a:spcPct val="50000"/>
              </a:spcBef>
              <a:defRPr/>
            </a:pPr>
            <a:r>
              <a:rPr lang="en-US" b="1" dirty="0">
                <a:solidFill>
                  <a:schemeClr val="bg1"/>
                </a:solidFill>
                <a:latin typeface="Calibri" panose="020F0502020204030204" pitchFamily="34" charset="0"/>
              </a:rPr>
              <a:t>The weather!!</a:t>
            </a:r>
          </a:p>
        </p:txBody>
      </p:sp>
    </p:spTree>
    <p:extLst>
      <p:ext uri="{BB962C8B-B14F-4D97-AF65-F5344CB8AC3E}">
        <p14:creationId xmlns:p14="http://schemas.microsoft.com/office/powerpoint/2010/main" val="4043847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81200" y="620713"/>
            <a:ext cx="8229600" cy="4895850"/>
          </a:xfrm>
          <a:solidFill>
            <a:srgbClr val="1437CE"/>
          </a:solidFill>
          <a:ln>
            <a:noFill/>
            <a:miter lim="800000"/>
            <a:headEnd/>
            <a:tailEnd/>
          </a:ln>
        </p:spPr>
        <p:txBody>
          <a:bodyPr/>
          <a:lstStyle/>
          <a:p>
            <a:pPr eaLnBrk="1" hangingPunct="1"/>
            <a:br>
              <a:rPr lang="en-GB" altLang="en-US" sz="1800" i="1" dirty="0">
                <a:solidFill>
                  <a:schemeClr val="bg1"/>
                </a:solidFill>
              </a:rPr>
            </a:br>
            <a:br>
              <a:rPr lang="en-GB" altLang="en-US" sz="1800" i="1" dirty="0">
                <a:solidFill>
                  <a:schemeClr val="bg1"/>
                </a:solidFill>
              </a:rPr>
            </a:br>
            <a:r>
              <a:rPr lang="en-GB" altLang="en-US" sz="5400" b="1" dirty="0">
                <a:solidFill>
                  <a:schemeClr val="bg1"/>
                </a:solidFill>
                <a:latin typeface="Calibri" panose="020F0502020204030204" pitchFamily="34" charset="0"/>
              </a:rPr>
              <a:t>What can affect </a:t>
            </a:r>
            <a:r>
              <a:rPr lang="en-GB" altLang="en-US" sz="5400" b="1" u="sng" dirty="0">
                <a:solidFill>
                  <a:schemeClr val="bg1"/>
                </a:solidFill>
                <a:latin typeface="Calibri" panose="020F0502020204030204" pitchFamily="34" charset="0"/>
              </a:rPr>
              <a:t>how we manage</a:t>
            </a:r>
            <a:r>
              <a:rPr lang="en-GB" altLang="en-US" sz="5400" b="1" dirty="0">
                <a:solidFill>
                  <a:schemeClr val="bg1"/>
                </a:solidFill>
                <a:latin typeface="Calibri" panose="020F0502020204030204" pitchFamily="34" charset="0"/>
              </a:rPr>
              <a:t> our child’s behaviour?</a:t>
            </a:r>
            <a:br>
              <a:rPr lang="en-GB" altLang="en-US" b="1" dirty="0">
                <a:solidFill>
                  <a:schemeClr val="bg1"/>
                </a:solidFill>
                <a:latin typeface="Calibri" panose="020F0502020204030204" pitchFamily="34" charset="0"/>
              </a:rPr>
            </a:br>
            <a:endParaRPr lang="en-GB" altLang="en-US" b="1" dirty="0">
              <a:solidFill>
                <a:schemeClr val="bg1"/>
              </a:solidFill>
              <a:latin typeface="Calibri" panose="020F0502020204030204" pitchFamily="34" charset="0"/>
            </a:endParaRPr>
          </a:p>
        </p:txBody>
      </p:sp>
      <p:pic>
        <p:nvPicPr>
          <p:cNvPr id="2" name="Picture 1"/>
          <p:cNvPicPr>
            <a:picLocks noChangeAspect="1"/>
          </p:cNvPicPr>
          <p:nvPr/>
        </p:nvPicPr>
        <p:blipFill>
          <a:blip r:embed="rId3"/>
          <a:stretch>
            <a:fillRect/>
          </a:stretch>
        </p:blipFill>
        <p:spPr>
          <a:xfrm>
            <a:off x="4891087" y="4460187"/>
            <a:ext cx="2409825" cy="1895475"/>
          </a:xfrm>
          <a:prstGeom prst="rect">
            <a:avLst/>
          </a:prstGeom>
        </p:spPr>
      </p:pic>
    </p:spTree>
    <p:extLst>
      <p:ext uri="{BB962C8B-B14F-4D97-AF65-F5344CB8AC3E}">
        <p14:creationId xmlns:p14="http://schemas.microsoft.com/office/powerpoint/2010/main" val="2432405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7"/>
          <p:cNvSpPr>
            <a:spLocks noChangeShapeType="1"/>
          </p:cNvSpPr>
          <p:nvPr/>
        </p:nvSpPr>
        <p:spPr bwMode="auto">
          <a:xfrm flipH="1">
            <a:off x="2875743" y="4196858"/>
            <a:ext cx="1032357" cy="66919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Line 7"/>
          <p:cNvSpPr>
            <a:spLocks noChangeShapeType="1"/>
          </p:cNvSpPr>
          <p:nvPr/>
        </p:nvSpPr>
        <p:spPr bwMode="auto">
          <a:xfrm>
            <a:off x="7807130" y="3175558"/>
            <a:ext cx="1261091" cy="434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Line 7"/>
          <p:cNvSpPr>
            <a:spLocks noChangeShapeType="1"/>
          </p:cNvSpPr>
          <p:nvPr/>
        </p:nvSpPr>
        <p:spPr bwMode="auto">
          <a:xfrm flipH="1">
            <a:off x="2624282" y="3220783"/>
            <a:ext cx="1308223" cy="4146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Line 7"/>
          <p:cNvSpPr>
            <a:spLocks noChangeShapeType="1"/>
          </p:cNvSpPr>
          <p:nvPr/>
        </p:nvSpPr>
        <p:spPr bwMode="auto">
          <a:xfrm>
            <a:off x="7807130" y="4153398"/>
            <a:ext cx="1448316" cy="41672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Line 7"/>
          <p:cNvSpPr>
            <a:spLocks noChangeShapeType="1"/>
          </p:cNvSpPr>
          <p:nvPr/>
        </p:nvSpPr>
        <p:spPr bwMode="auto">
          <a:xfrm flipV="1">
            <a:off x="6514523" y="1313928"/>
            <a:ext cx="409191" cy="96619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Line 7"/>
          <p:cNvSpPr>
            <a:spLocks noChangeShapeType="1"/>
          </p:cNvSpPr>
          <p:nvPr/>
        </p:nvSpPr>
        <p:spPr bwMode="auto">
          <a:xfrm flipH="1" flipV="1">
            <a:off x="4855868" y="1362217"/>
            <a:ext cx="542351" cy="98097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Line 7"/>
          <p:cNvSpPr>
            <a:spLocks noChangeShapeType="1"/>
          </p:cNvSpPr>
          <p:nvPr/>
        </p:nvSpPr>
        <p:spPr bwMode="auto">
          <a:xfrm flipH="1">
            <a:off x="4259619" y="4451959"/>
            <a:ext cx="596249" cy="95506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Line 7"/>
          <p:cNvSpPr>
            <a:spLocks noChangeShapeType="1"/>
          </p:cNvSpPr>
          <p:nvPr/>
        </p:nvSpPr>
        <p:spPr bwMode="auto">
          <a:xfrm flipH="1" flipV="1">
            <a:off x="2832819" y="1900431"/>
            <a:ext cx="1137955" cy="479497"/>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Line 7"/>
          <p:cNvSpPr>
            <a:spLocks noChangeShapeType="1"/>
          </p:cNvSpPr>
          <p:nvPr/>
        </p:nvSpPr>
        <p:spPr bwMode="auto">
          <a:xfrm>
            <a:off x="7404690" y="4429412"/>
            <a:ext cx="719079" cy="941839"/>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Line 7"/>
          <p:cNvSpPr>
            <a:spLocks noChangeShapeType="1"/>
          </p:cNvSpPr>
          <p:nvPr/>
        </p:nvSpPr>
        <p:spPr bwMode="auto">
          <a:xfrm flipV="1">
            <a:off x="7740454" y="1649691"/>
            <a:ext cx="1216169" cy="81073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Line 7"/>
          <p:cNvSpPr>
            <a:spLocks noChangeShapeType="1"/>
          </p:cNvSpPr>
          <p:nvPr/>
        </p:nvSpPr>
        <p:spPr bwMode="auto">
          <a:xfrm flipH="1">
            <a:off x="5907155" y="4406431"/>
            <a:ext cx="6285" cy="1016134"/>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 name="Text Box 4"/>
          <p:cNvSpPr txBox="1">
            <a:spLocks noChangeArrowheads="1"/>
          </p:cNvSpPr>
          <p:nvPr/>
        </p:nvSpPr>
        <p:spPr bwMode="auto">
          <a:xfrm>
            <a:off x="3889584" y="2206312"/>
            <a:ext cx="3972727" cy="2308324"/>
          </a:xfrm>
          <a:prstGeom prst="rect">
            <a:avLst/>
          </a:prstGeom>
          <a:solidFill>
            <a:schemeClr val="accent2"/>
          </a:solidFill>
          <a:ln>
            <a:noFill/>
          </a:ln>
          <a:effectLst/>
        </p:spPr>
        <p:txBody>
          <a:bodyPr wrap="square">
            <a:spAutoFit/>
          </a:bodyPr>
          <a:lstStyle/>
          <a:p>
            <a:pPr algn="ctr">
              <a:spcBef>
                <a:spcPct val="50000"/>
              </a:spcBef>
              <a:defRPr/>
            </a:pPr>
            <a:r>
              <a:rPr lang="en-US" sz="3600" b="1" dirty="0">
                <a:solidFill>
                  <a:schemeClr val="bg1"/>
                </a:solidFill>
                <a:latin typeface="Calibri" panose="020F0502020204030204" pitchFamily="34" charset="0"/>
                <a:cs typeface="Arial" panose="020B0604020202020204" pitchFamily="34" charset="0"/>
              </a:rPr>
              <a:t>What affects how we manage our children’s </a:t>
            </a:r>
            <a:r>
              <a:rPr lang="en-US" sz="3600" b="1" dirty="0" err="1">
                <a:solidFill>
                  <a:schemeClr val="bg1"/>
                </a:solidFill>
                <a:latin typeface="Calibri" panose="020F0502020204030204" pitchFamily="34" charset="0"/>
                <a:cs typeface="Arial" panose="020B0604020202020204" pitchFamily="34" charset="0"/>
              </a:rPr>
              <a:t>behaviour</a:t>
            </a:r>
            <a:r>
              <a:rPr lang="en-US" sz="3600" b="1" dirty="0">
                <a:solidFill>
                  <a:schemeClr val="bg1"/>
                </a:solidFill>
                <a:latin typeface="Calibri" panose="020F0502020204030204" pitchFamily="34" charset="0"/>
                <a:cs typeface="Arial" panose="020B0604020202020204" pitchFamily="34" charset="0"/>
              </a:rPr>
              <a:t>?</a:t>
            </a:r>
            <a:endParaRPr lang="en-US" sz="2400" b="1" dirty="0">
              <a:solidFill>
                <a:schemeClr val="bg1"/>
              </a:solidFill>
              <a:latin typeface="Calibri" panose="020F0502020204030204" pitchFamily="34" charset="0"/>
              <a:cs typeface="Arial" panose="020B0604020202020204" pitchFamily="34" charset="0"/>
            </a:endParaRPr>
          </a:p>
        </p:txBody>
      </p:sp>
      <p:sp>
        <p:nvSpPr>
          <p:cNvPr id="2" name="Oval 1"/>
          <p:cNvSpPr/>
          <p:nvPr/>
        </p:nvSpPr>
        <p:spPr bwMode="auto">
          <a:xfrm>
            <a:off x="9255446" y="569185"/>
            <a:ext cx="2179320" cy="1303252"/>
          </a:xfrm>
          <a:prstGeom prst="ellipse">
            <a:avLst/>
          </a:prstGeom>
          <a:solidFill>
            <a:srgbClr val="00B0F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Tiredness</a:t>
            </a:r>
            <a:endParaRPr kumimoji="0" lang="en-US" sz="2400" b="1" i="0" u="none" strike="noStrike" cap="none" normalizeH="0" baseline="0" dirty="0">
              <a:ln>
                <a:noFill/>
              </a:ln>
              <a:solidFill>
                <a:schemeClr val="tx1"/>
              </a:solidFill>
              <a:effectLst/>
              <a:latin typeface="Calibri" panose="020F0502020204030204" pitchFamily="34" charset="0"/>
            </a:endParaRPr>
          </a:p>
        </p:txBody>
      </p:sp>
      <p:sp>
        <p:nvSpPr>
          <p:cNvPr id="33" name="Oval 32"/>
          <p:cNvSpPr/>
          <p:nvPr/>
        </p:nvSpPr>
        <p:spPr bwMode="auto">
          <a:xfrm>
            <a:off x="9582214" y="2280119"/>
            <a:ext cx="2179320" cy="1303252"/>
          </a:xfrm>
          <a:prstGeom prst="ellipse">
            <a:avLst/>
          </a:prstGeom>
          <a:solidFill>
            <a:srgbClr val="00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Stress</a:t>
            </a:r>
            <a:endParaRPr kumimoji="0" lang="en-US" sz="2400" b="1" i="0" u="none" strike="noStrike" cap="none" normalizeH="0" baseline="0" dirty="0">
              <a:ln>
                <a:noFill/>
              </a:ln>
              <a:solidFill>
                <a:schemeClr val="tx1"/>
              </a:solidFill>
              <a:effectLst/>
              <a:latin typeface="Calibri" panose="020F0502020204030204" pitchFamily="34" charset="0"/>
            </a:endParaRPr>
          </a:p>
        </p:txBody>
      </p:sp>
      <p:sp>
        <p:nvSpPr>
          <p:cNvPr id="34" name="Oval 33"/>
          <p:cNvSpPr/>
          <p:nvPr/>
        </p:nvSpPr>
        <p:spPr bwMode="auto">
          <a:xfrm>
            <a:off x="9668888" y="3942354"/>
            <a:ext cx="2179320" cy="1303252"/>
          </a:xfrm>
          <a:prstGeom prst="ellipse">
            <a:avLst/>
          </a:prstGeom>
          <a:solidFill>
            <a:srgbClr val="B6246D"/>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Friends</a:t>
            </a:r>
            <a:endParaRPr kumimoji="0" lang="en-US" sz="2400" b="1" i="0" u="none" strike="noStrike" cap="none" normalizeH="0" baseline="0" dirty="0">
              <a:ln>
                <a:noFill/>
              </a:ln>
              <a:solidFill>
                <a:schemeClr val="bg1"/>
              </a:solidFill>
              <a:effectLst/>
              <a:latin typeface="Calibri" panose="020F0502020204030204" pitchFamily="34" charset="0"/>
            </a:endParaRPr>
          </a:p>
        </p:txBody>
      </p:sp>
      <p:sp>
        <p:nvSpPr>
          <p:cNvPr id="35" name="Oval 34"/>
          <p:cNvSpPr/>
          <p:nvPr/>
        </p:nvSpPr>
        <p:spPr bwMode="auto">
          <a:xfrm>
            <a:off x="2323931" y="5471983"/>
            <a:ext cx="2179320" cy="1303252"/>
          </a:xfrm>
          <a:prstGeom prst="ellipse">
            <a:avLst/>
          </a:prstGeom>
          <a:solidFill>
            <a:srgbClr val="00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Time</a:t>
            </a:r>
            <a:endParaRPr kumimoji="0" lang="en-US" sz="2400" b="1" i="0" u="none" strike="noStrike" cap="none" normalizeH="0" baseline="0" dirty="0">
              <a:ln>
                <a:noFill/>
              </a:ln>
              <a:solidFill>
                <a:schemeClr val="tx1"/>
              </a:solidFill>
              <a:effectLst/>
              <a:latin typeface="Calibri" panose="020F0502020204030204" pitchFamily="34" charset="0"/>
            </a:endParaRPr>
          </a:p>
        </p:txBody>
      </p:sp>
      <p:sp>
        <p:nvSpPr>
          <p:cNvPr id="36" name="Oval 35"/>
          <p:cNvSpPr/>
          <p:nvPr/>
        </p:nvSpPr>
        <p:spPr bwMode="auto">
          <a:xfrm>
            <a:off x="254466" y="4631128"/>
            <a:ext cx="2179320" cy="1303252"/>
          </a:xfrm>
          <a:prstGeom prst="ellipse">
            <a:avLst/>
          </a:prstGeom>
          <a:solidFill>
            <a:srgbClr val="B6246D"/>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Mental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health</a:t>
            </a:r>
            <a:endParaRPr kumimoji="0" lang="en-US" sz="2400" b="1" i="0" u="none" strike="noStrike" cap="none" normalizeH="0" baseline="0" dirty="0">
              <a:ln>
                <a:noFill/>
              </a:ln>
              <a:solidFill>
                <a:schemeClr val="bg1"/>
              </a:solidFill>
              <a:effectLst/>
              <a:latin typeface="Calibri" panose="020F0502020204030204" pitchFamily="34" charset="0"/>
            </a:endParaRPr>
          </a:p>
        </p:txBody>
      </p:sp>
      <p:sp>
        <p:nvSpPr>
          <p:cNvPr id="37" name="Oval 36"/>
          <p:cNvSpPr/>
          <p:nvPr/>
        </p:nvSpPr>
        <p:spPr bwMode="auto">
          <a:xfrm>
            <a:off x="20006" y="2487021"/>
            <a:ext cx="2179320" cy="1303252"/>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Personal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difficulties</a:t>
            </a:r>
            <a:endParaRPr kumimoji="0" lang="en-US" sz="2400" b="1" i="0" u="none" strike="noStrike" cap="none" normalizeH="0" baseline="0" dirty="0">
              <a:ln>
                <a:noFill/>
              </a:ln>
              <a:solidFill>
                <a:schemeClr val="bg1"/>
              </a:solidFill>
              <a:effectLst/>
              <a:latin typeface="Calibri" panose="020F0502020204030204" pitchFamily="34" charset="0"/>
            </a:endParaRPr>
          </a:p>
        </p:txBody>
      </p:sp>
      <p:sp>
        <p:nvSpPr>
          <p:cNvPr id="38" name="Oval 37"/>
          <p:cNvSpPr/>
          <p:nvPr/>
        </p:nvSpPr>
        <p:spPr bwMode="auto">
          <a:xfrm>
            <a:off x="6621915" y="69959"/>
            <a:ext cx="2179320" cy="1303252"/>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Parenting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Styles</a:t>
            </a:r>
            <a:endParaRPr kumimoji="0" lang="en-US" sz="2400" b="1" i="0" u="none" strike="noStrike" cap="none" normalizeH="0" baseline="0" dirty="0">
              <a:ln>
                <a:noFill/>
              </a:ln>
              <a:solidFill>
                <a:schemeClr val="bg1"/>
              </a:solidFill>
              <a:effectLst/>
              <a:latin typeface="Calibri" panose="020F0502020204030204" pitchFamily="34" charset="0"/>
            </a:endParaRPr>
          </a:p>
        </p:txBody>
      </p:sp>
      <p:sp>
        <p:nvSpPr>
          <p:cNvPr id="39" name="Oval 38"/>
          <p:cNvSpPr/>
          <p:nvPr/>
        </p:nvSpPr>
        <p:spPr bwMode="auto">
          <a:xfrm>
            <a:off x="3518463" y="58965"/>
            <a:ext cx="2179320" cy="1303252"/>
          </a:xfrm>
          <a:prstGeom prst="ellipse">
            <a:avLst/>
          </a:prstGeom>
          <a:solidFill>
            <a:srgbClr val="00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Routines &amp;</a:t>
            </a:r>
            <a:r>
              <a:rPr kumimoji="0" lang="en-GB" sz="2400" b="1" i="0" u="none" strike="noStrike" cap="none" normalizeH="0" dirty="0">
                <a:ln>
                  <a:noFill/>
                </a:ln>
                <a:solidFill>
                  <a:schemeClr val="tx1"/>
                </a:solidFill>
                <a:effectLst/>
                <a:latin typeface="Calibri" panose="020F0502020204030204" pitchFamily="34" charset="0"/>
              </a:rPr>
              <a: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boundaries</a:t>
            </a:r>
            <a:endParaRPr kumimoji="0" lang="en-US" sz="2400" b="1" i="0" u="none" strike="noStrike" cap="none" normalizeH="0" baseline="0" dirty="0">
              <a:ln>
                <a:noFill/>
              </a:ln>
              <a:solidFill>
                <a:schemeClr val="tx1"/>
              </a:solidFill>
              <a:effectLst/>
              <a:latin typeface="Calibri" panose="020F0502020204030204" pitchFamily="34" charset="0"/>
            </a:endParaRPr>
          </a:p>
        </p:txBody>
      </p:sp>
      <p:sp>
        <p:nvSpPr>
          <p:cNvPr id="40" name="Oval 39"/>
          <p:cNvSpPr/>
          <p:nvPr/>
        </p:nvSpPr>
        <p:spPr bwMode="auto">
          <a:xfrm>
            <a:off x="4951528" y="5471983"/>
            <a:ext cx="2179320" cy="1303252"/>
          </a:xfrm>
          <a:prstGeom prst="ellipse">
            <a:avLst/>
          </a:prstGeom>
          <a:solidFill>
            <a:srgbClr val="00B0F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effectLst/>
                <a:latin typeface="Calibri" panose="020F0502020204030204" pitchFamily="34" charset="0"/>
              </a:rPr>
              <a:t>Lack of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effectLst/>
                <a:latin typeface="Calibri" panose="020F0502020204030204" pitchFamily="34" charset="0"/>
              </a:rPr>
              <a:t>support</a:t>
            </a:r>
            <a:endParaRPr kumimoji="0" lang="en-US" sz="2400" b="1" i="0" u="none" strike="noStrike" cap="none" normalizeH="0" baseline="0" dirty="0">
              <a:ln>
                <a:noFill/>
              </a:ln>
              <a:effectLst/>
              <a:latin typeface="Calibri" panose="020F0502020204030204" pitchFamily="34" charset="0"/>
            </a:endParaRPr>
          </a:p>
        </p:txBody>
      </p:sp>
      <p:sp>
        <p:nvSpPr>
          <p:cNvPr id="41" name="Oval 40"/>
          <p:cNvSpPr/>
          <p:nvPr/>
        </p:nvSpPr>
        <p:spPr bwMode="auto">
          <a:xfrm>
            <a:off x="7994355" y="5422565"/>
            <a:ext cx="2179320" cy="1303252"/>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bg1"/>
                </a:solidFill>
                <a:effectLst/>
                <a:latin typeface="Calibri" panose="020F0502020204030204" pitchFamily="34" charset="0"/>
              </a:rPr>
              <a:t>Other people</a:t>
            </a:r>
            <a:endParaRPr kumimoji="0" lang="en-US" sz="2400" b="1" i="0" u="none" strike="noStrike" cap="none" normalizeH="0" baseline="0" dirty="0">
              <a:ln>
                <a:noFill/>
              </a:ln>
              <a:solidFill>
                <a:schemeClr val="bg1"/>
              </a:solidFill>
              <a:effectLst/>
              <a:latin typeface="Calibri" panose="020F0502020204030204" pitchFamily="34" charset="0"/>
            </a:endParaRPr>
          </a:p>
        </p:txBody>
      </p:sp>
      <p:sp>
        <p:nvSpPr>
          <p:cNvPr id="42" name="Oval 41"/>
          <p:cNvSpPr/>
          <p:nvPr/>
        </p:nvSpPr>
        <p:spPr bwMode="auto">
          <a:xfrm>
            <a:off x="559278" y="438130"/>
            <a:ext cx="2179320" cy="1303252"/>
          </a:xfrm>
          <a:prstGeom prst="ellipse">
            <a:avLst/>
          </a:prstGeom>
          <a:solidFill>
            <a:srgbClr val="00B0F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effectLst/>
                <a:latin typeface="Calibri" panose="020F0502020204030204" pitchFamily="34" charset="0"/>
              </a:rPr>
              <a:t>How we were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effectLst/>
                <a:latin typeface="Calibri" panose="020F0502020204030204" pitchFamily="34" charset="0"/>
              </a:rPr>
              <a:t>parented</a:t>
            </a:r>
            <a:endParaRPr kumimoji="0" lang="en-US" sz="2400" b="1" i="0" u="none" strike="noStrike" cap="none" normalizeH="0" baseline="0" dirty="0">
              <a:ln>
                <a:noFill/>
              </a:ln>
              <a:effectLst/>
              <a:latin typeface="Calibri" panose="020F0502020204030204" pitchFamily="34" charset="0"/>
            </a:endParaRPr>
          </a:p>
        </p:txBody>
      </p:sp>
    </p:spTree>
    <p:extLst>
      <p:ext uri="{BB962C8B-B14F-4D97-AF65-F5344CB8AC3E}">
        <p14:creationId xmlns:p14="http://schemas.microsoft.com/office/powerpoint/2010/main" val="76510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1000" fill="hold"/>
                                        <p:tgtEl>
                                          <p:spTgt spid="33"/>
                                        </p:tgtEl>
                                        <p:attrNameLst>
                                          <p:attrName>ppt_w</p:attrName>
                                        </p:attrNameLst>
                                      </p:cBhvr>
                                      <p:tavLst>
                                        <p:tav tm="0">
                                          <p:val>
                                            <p:fltVal val="0"/>
                                          </p:val>
                                        </p:tav>
                                        <p:tav tm="100000">
                                          <p:val>
                                            <p:strVal val="#ppt_w"/>
                                          </p:val>
                                        </p:tav>
                                      </p:tavLst>
                                    </p:anim>
                                    <p:anim calcmode="lin" valueType="num">
                                      <p:cBhvr>
                                        <p:cTn id="16" dur="1000" fill="hold"/>
                                        <p:tgtEl>
                                          <p:spTgt spid="33"/>
                                        </p:tgtEl>
                                        <p:attrNameLst>
                                          <p:attrName>ppt_h</p:attrName>
                                        </p:attrNameLst>
                                      </p:cBhvr>
                                      <p:tavLst>
                                        <p:tav tm="0">
                                          <p:val>
                                            <p:fltVal val="0"/>
                                          </p:val>
                                        </p:tav>
                                        <p:tav tm="100000">
                                          <p:val>
                                            <p:strVal val="#ppt_h"/>
                                          </p:val>
                                        </p:tav>
                                      </p:tavLst>
                                    </p:anim>
                                    <p:anim calcmode="lin" valueType="num">
                                      <p:cBhvr>
                                        <p:cTn id="17" dur="1000" fill="hold"/>
                                        <p:tgtEl>
                                          <p:spTgt spid="33"/>
                                        </p:tgtEl>
                                        <p:attrNameLst>
                                          <p:attrName>style.rotation</p:attrName>
                                        </p:attrNameLst>
                                      </p:cBhvr>
                                      <p:tavLst>
                                        <p:tav tm="0">
                                          <p:val>
                                            <p:fltVal val="90"/>
                                          </p:val>
                                        </p:tav>
                                        <p:tav tm="100000">
                                          <p:val>
                                            <p:fltVal val="0"/>
                                          </p:val>
                                        </p:tav>
                                      </p:tavLst>
                                    </p:anim>
                                    <p:animEffect transition="in" filter="fade">
                                      <p:cBhvr>
                                        <p:cTn id="18" dur="10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000" fill="hold"/>
                                        <p:tgtEl>
                                          <p:spTgt spid="34"/>
                                        </p:tgtEl>
                                        <p:attrNameLst>
                                          <p:attrName>ppt_w</p:attrName>
                                        </p:attrNameLst>
                                      </p:cBhvr>
                                      <p:tavLst>
                                        <p:tav tm="0">
                                          <p:val>
                                            <p:fltVal val="0"/>
                                          </p:val>
                                        </p:tav>
                                        <p:tav tm="100000">
                                          <p:val>
                                            <p:strVal val="#ppt_w"/>
                                          </p:val>
                                        </p:tav>
                                      </p:tavLst>
                                    </p:anim>
                                    <p:anim calcmode="lin" valueType="num">
                                      <p:cBhvr>
                                        <p:cTn id="24" dur="1000" fill="hold"/>
                                        <p:tgtEl>
                                          <p:spTgt spid="34"/>
                                        </p:tgtEl>
                                        <p:attrNameLst>
                                          <p:attrName>ppt_h</p:attrName>
                                        </p:attrNameLst>
                                      </p:cBhvr>
                                      <p:tavLst>
                                        <p:tav tm="0">
                                          <p:val>
                                            <p:fltVal val="0"/>
                                          </p:val>
                                        </p:tav>
                                        <p:tav tm="100000">
                                          <p:val>
                                            <p:strVal val="#ppt_h"/>
                                          </p:val>
                                        </p:tav>
                                      </p:tavLst>
                                    </p:anim>
                                    <p:anim calcmode="lin" valueType="num">
                                      <p:cBhvr>
                                        <p:cTn id="25" dur="1000" fill="hold"/>
                                        <p:tgtEl>
                                          <p:spTgt spid="34"/>
                                        </p:tgtEl>
                                        <p:attrNameLst>
                                          <p:attrName>style.rotation</p:attrName>
                                        </p:attrNameLst>
                                      </p:cBhvr>
                                      <p:tavLst>
                                        <p:tav tm="0">
                                          <p:val>
                                            <p:fltVal val="90"/>
                                          </p:val>
                                        </p:tav>
                                        <p:tav tm="100000">
                                          <p:val>
                                            <p:fltVal val="0"/>
                                          </p:val>
                                        </p:tav>
                                      </p:tavLst>
                                    </p:anim>
                                    <p:animEffect transition="in" filter="fade">
                                      <p:cBhvr>
                                        <p:cTn id="26" dur="10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1000" fill="hold"/>
                                        <p:tgtEl>
                                          <p:spTgt spid="41"/>
                                        </p:tgtEl>
                                        <p:attrNameLst>
                                          <p:attrName>ppt_w</p:attrName>
                                        </p:attrNameLst>
                                      </p:cBhvr>
                                      <p:tavLst>
                                        <p:tav tm="0">
                                          <p:val>
                                            <p:fltVal val="0"/>
                                          </p:val>
                                        </p:tav>
                                        <p:tav tm="100000">
                                          <p:val>
                                            <p:strVal val="#ppt_w"/>
                                          </p:val>
                                        </p:tav>
                                      </p:tavLst>
                                    </p:anim>
                                    <p:anim calcmode="lin" valueType="num">
                                      <p:cBhvr>
                                        <p:cTn id="32" dur="1000" fill="hold"/>
                                        <p:tgtEl>
                                          <p:spTgt spid="41"/>
                                        </p:tgtEl>
                                        <p:attrNameLst>
                                          <p:attrName>ppt_h</p:attrName>
                                        </p:attrNameLst>
                                      </p:cBhvr>
                                      <p:tavLst>
                                        <p:tav tm="0">
                                          <p:val>
                                            <p:fltVal val="0"/>
                                          </p:val>
                                        </p:tav>
                                        <p:tav tm="100000">
                                          <p:val>
                                            <p:strVal val="#ppt_h"/>
                                          </p:val>
                                        </p:tav>
                                      </p:tavLst>
                                    </p:anim>
                                    <p:anim calcmode="lin" valueType="num">
                                      <p:cBhvr>
                                        <p:cTn id="33" dur="1000" fill="hold"/>
                                        <p:tgtEl>
                                          <p:spTgt spid="41"/>
                                        </p:tgtEl>
                                        <p:attrNameLst>
                                          <p:attrName>style.rotation</p:attrName>
                                        </p:attrNameLst>
                                      </p:cBhvr>
                                      <p:tavLst>
                                        <p:tav tm="0">
                                          <p:val>
                                            <p:fltVal val="90"/>
                                          </p:val>
                                        </p:tav>
                                        <p:tav tm="100000">
                                          <p:val>
                                            <p:fltVal val="0"/>
                                          </p:val>
                                        </p:tav>
                                      </p:tavLst>
                                    </p:anim>
                                    <p:animEffect transition="in" filter="fade">
                                      <p:cBhvr>
                                        <p:cTn id="34" dur="10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1000" fill="hold"/>
                                        <p:tgtEl>
                                          <p:spTgt spid="40"/>
                                        </p:tgtEl>
                                        <p:attrNameLst>
                                          <p:attrName>ppt_w</p:attrName>
                                        </p:attrNameLst>
                                      </p:cBhvr>
                                      <p:tavLst>
                                        <p:tav tm="0">
                                          <p:val>
                                            <p:fltVal val="0"/>
                                          </p:val>
                                        </p:tav>
                                        <p:tav tm="100000">
                                          <p:val>
                                            <p:strVal val="#ppt_w"/>
                                          </p:val>
                                        </p:tav>
                                      </p:tavLst>
                                    </p:anim>
                                    <p:anim calcmode="lin" valueType="num">
                                      <p:cBhvr>
                                        <p:cTn id="40" dur="1000" fill="hold"/>
                                        <p:tgtEl>
                                          <p:spTgt spid="40"/>
                                        </p:tgtEl>
                                        <p:attrNameLst>
                                          <p:attrName>ppt_h</p:attrName>
                                        </p:attrNameLst>
                                      </p:cBhvr>
                                      <p:tavLst>
                                        <p:tav tm="0">
                                          <p:val>
                                            <p:fltVal val="0"/>
                                          </p:val>
                                        </p:tav>
                                        <p:tav tm="100000">
                                          <p:val>
                                            <p:strVal val="#ppt_h"/>
                                          </p:val>
                                        </p:tav>
                                      </p:tavLst>
                                    </p:anim>
                                    <p:anim calcmode="lin" valueType="num">
                                      <p:cBhvr>
                                        <p:cTn id="41" dur="1000" fill="hold"/>
                                        <p:tgtEl>
                                          <p:spTgt spid="40"/>
                                        </p:tgtEl>
                                        <p:attrNameLst>
                                          <p:attrName>style.rotation</p:attrName>
                                        </p:attrNameLst>
                                      </p:cBhvr>
                                      <p:tavLst>
                                        <p:tav tm="0">
                                          <p:val>
                                            <p:fltVal val="90"/>
                                          </p:val>
                                        </p:tav>
                                        <p:tav tm="100000">
                                          <p:val>
                                            <p:fltVal val="0"/>
                                          </p:val>
                                        </p:tav>
                                      </p:tavLst>
                                    </p:anim>
                                    <p:animEffect transition="in" filter="fade">
                                      <p:cBhvr>
                                        <p:cTn id="42" dur="1000"/>
                                        <p:tgtEl>
                                          <p:spTgt spid="40"/>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1000" fill="hold"/>
                                        <p:tgtEl>
                                          <p:spTgt spid="35"/>
                                        </p:tgtEl>
                                        <p:attrNameLst>
                                          <p:attrName>ppt_w</p:attrName>
                                        </p:attrNameLst>
                                      </p:cBhvr>
                                      <p:tavLst>
                                        <p:tav tm="0">
                                          <p:val>
                                            <p:fltVal val="0"/>
                                          </p:val>
                                        </p:tav>
                                        <p:tav tm="100000">
                                          <p:val>
                                            <p:strVal val="#ppt_w"/>
                                          </p:val>
                                        </p:tav>
                                      </p:tavLst>
                                    </p:anim>
                                    <p:anim calcmode="lin" valueType="num">
                                      <p:cBhvr>
                                        <p:cTn id="48" dur="1000" fill="hold"/>
                                        <p:tgtEl>
                                          <p:spTgt spid="35"/>
                                        </p:tgtEl>
                                        <p:attrNameLst>
                                          <p:attrName>ppt_h</p:attrName>
                                        </p:attrNameLst>
                                      </p:cBhvr>
                                      <p:tavLst>
                                        <p:tav tm="0">
                                          <p:val>
                                            <p:fltVal val="0"/>
                                          </p:val>
                                        </p:tav>
                                        <p:tav tm="100000">
                                          <p:val>
                                            <p:strVal val="#ppt_h"/>
                                          </p:val>
                                        </p:tav>
                                      </p:tavLst>
                                    </p:anim>
                                    <p:anim calcmode="lin" valueType="num">
                                      <p:cBhvr>
                                        <p:cTn id="49" dur="1000" fill="hold"/>
                                        <p:tgtEl>
                                          <p:spTgt spid="35"/>
                                        </p:tgtEl>
                                        <p:attrNameLst>
                                          <p:attrName>style.rotation</p:attrName>
                                        </p:attrNameLst>
                                      </p:cBhvr>
                                      <p:tavLst>
                                        <p:tav tm="0">
                                          <p:val>
                                            <p:fltVal val="90"/>
                                          </p:val>
                                        </p:tav>
                                        <p:tav tm="100000">
                                          <p:val>
                                            <p:fltVal val="0"/>
                                          </p:val>
                                        </p:tav>
                                      </p:tavLst>
                                    </p:anim>
                                    <p:animEffect transition="in" filter="fade">
                                      <p:cBhvr>
                                        <p:cTn id="50" dur="1000"/>
                                        <p:tgtEl>
                                          <p:spTgt spid="35"/>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cBhvr>
                                        <p:cTn id="55" dur="1000" fill="hold"/>
                                        <p:tgtEl>
                                          <p:spTgt spid="36"/>
                                        </p:tgtEl>
                                        <p:attrNameLst>
                                          <p:attrName>ppt_w</p:attrName>
                                        </p:attrNameLst>
                                      </p:cBhvr>
                                      <p:tavLst>
                                        <p:tav tm="0">
                                          <p:val>
                                            <p:fltVal val="0"/>
                                          </p:val>
                                        </p:tav>
                                        <p:tav tm="100000">
                                          <p:val>
                                            <p:strVal val="#ppt_w"/>
                                          </p:val>
                                        </p:tav>
                                      </p:tavLst>
                                    </p:anim>
                                    <p:anim calcmode="lin" valueType="num">
                                      <p:cBhvr>
                                        <p:cTn id="56" dur="1000" fill="hold"/>
                                        <p:tgtEl>
                                          <p:spTgt spid="36"/>
                                        </p:tgtEl>
                                        <p:attrNameLst>
                                          <p:attrName>ppt_h</p:attrName>
                                        </p:attrNameLst>
                                      </p:cBhvr>
                                      <p:tavLst>
                                        <p:tav tm="0">
                                          <p:val>
                                            <p:fltVal val="0"/>
                                          </p:val>
                                        </p:tav>
                                        <p:tav tm="100000">
                                          <p:val>
                                            <p:strVal val="#ppt_h"/>
                                          </p:val>
                                        </p:tav>
                                      </p:tavLst>
                                    </p:anim>
                                    <p:anim calcmode="lin" valueType="num">
                                      <p:cBhvr>
                                        <p:cTn id="57" dur="1000" fill="hold"/>
                                        <p:tgtEl>
                                          <p:spTgt spid="36"/>
                                        </p:tgtEl>
                                        <p:attrNameLst>
                                          <p:attrName>style.rotation</p:attrName>
                                        </p:attrNameLst>
                                      </p:cBhvr>
                                      <p:tavLst>
                                        <p:tav tm="0">
                                          <p:val>
                                            <p:fltVal val="90"/>
                                          </p:val>
                                        </p:tav>
                                        <p:tav tm="100000">
                                          <p:val>
                                            <p:fltVal val="0"/>
                                          </p:val>
                                        </p:tav>
                                      </p:tavLst>
                                    </p:anim>
                                    <p:animEffect transition="in" filter="fade">
                                      <p:cBhvr>
                                        <p:cTn id="58" dur="1000"/>
                                        <p:tgtEl>
                                          <p:spTgt spid="36"/>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1000" fill="hold"/>
                                        <p:tgtEl>
                                          <p:spTgt spid="37"/>
                                        </p:tgtEl>
                                        <p:attrNameLst>
                                          <p:attrName>ppt_w</p:attrName>
                                        </p:attrNameLst>
                                      </p:cBhvr>
                                      <p:tavLst>
                                        <p:tav tm="0">
                                          <p:val>
                                            <p:fltVal val="0"/>
                                          </p:val>
                                        </p:tav>
                                        <p:tav tm="100000">
                                          <p:val>
                                            <p:strVal val="#ppt_w"/>
                                          </p:val>
                                        </p:tav>
                                      </p:tavLst>
                                    </p:anim>
                                    <p:anim calcmode="lin" valueType="num">
                                      <p:cBhvr>
                                        <p:cTn id="64" dur="1000" fill="hold"/>
                                        <p:tgtEl>
                                          <p:spTgt spid="37"/>
                                        </p:tgtEl>
                                        <p:attrNameLst>
                                          <p:attrName>ppt_h</p:attrName>
                                        </p:attrNameLst>
                                      </p:cBhvr>
                                      <p:tavLst>
                                        <p:tav tm="0">
                                          <p:val>
                                            <p:fltVal val="0"/>
                                          </p:val>
                                        </p:tav>
                                        <p:tav tm="100000">
                                          <p:val>
                                            <p:strVal val="#ppt_h"/>
                                          </p:val>
                                        </p:tav>
                                      </p:tavLst>
                                    </p:anim>
                                    <p:anim calcmode="lin" valueType="num">
                                      <p:cBhvr>
                                        <p:cTn id="65" dur="1000" fill="hold"/>
                                        <p:tgtEl>
                                          <p:spTgt spid="37"/>
                                        </p:tgtEl>
                                        <p:attrNameLst>
                                          <p:attrName>style.rotation</p:attrName>
                                        </p:attrNameLst>
                                      </p:cBhvr>
                                      <p:tavLst>
                                        <p:tav tm="0">
                                          <p:val>
                                            <p:fltVal val="90"/>
                                          </p:val>
                                        </p:tav>
                                        <p:tav tm="100000">
                                          <p:val>
                                            <p:fltVal val="0"/>
                                          </p:val>
                                        </p:tav>
                                      </p:tavLst>
                                    </p:anim>
                                    <p:animEffect transition="in" filter="fade">
                                      <p:cBhvr>
                                        <p:cTn id="66" dur="1000"/>
                                        <p:tgtEl>
                                          <p:spTgt spid="37"/>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1000" fill="hold"/>
                                        <p:tgtEl>
                                          <p:spTgt spid="42"/>
                                        </p:tgtEl>
                                        <p:attrNameLst>
                                          <p:attrName>ppt_w</p:attrName>
                                        </p:attrNameLst>
                                      </p:cBhvr>
                                      <p:tavLst>
                                        <p:tav tm="0">
                                          <p:val>
                                            <p:fltVal val="0"/>
                                          </p:val>
                                        </p:tav>
                                        <p:tav tm="100000">
                                          <p:val>
                                            <p:strVal val="#ppt_w"/>
                                          </p:val>
                                        </p:tav>
                                      </p:tavLst>
                                    </p:anim>
                                    <p:anim calcmode="lin" valueType="num">
                                      <p:cBhvr>
                                        <p:cTn id="72" dur="1000" fill="hold"/>
                                        <p:tgtEl>
                                          <p:spTgt spid="42"/>
                                        </p:tgtEl>
                                        <p:attrNameLst>
                                          <p:attrName>ppt_h</p:attrName>
                                        </p:attrNameLst>
                                      </p:cBhvr>
                                      <p:tavLst>
                                        <p:tav tm="0">
                                          <p:val>
                                            <p:fltVal val="0"/>
                                          </p:val>
                                        </p:tav>
                                        <p:tav tm="100000">
                                          <p:val>
                                            <p:strVal val="#ppt_h"/>
                                          </p:val>
                                        </p:tav>
                                      </p:tavLst>
                                    </p:anim>
                                    <p:anim calcmode="lin" valueType="num">
                                      <p:cBhvr>
                                        <p:cTn id="73" dur="1000" fill="hold"/>
                                        <p:tgtEl>
                                          <p:spTgt spid="42"/>
                                        </p:tgtEl>
                                        <p:attrNameLst>
                                          <p:attrName>style.rotation</p:attrName>
                                        </p:attrNameLst>
                                      </p:cBhvr>
                                      <p:tavLst>
                                        <p:tav tm="0">
                                          <p:val>
                                            <p:fltVal val="90"/>
                                          </p:val>
                                        </p:tav>
                                        <p:tav tm="100000">
                                          <p:val>
                                            <p:fltVal val="0"/>
                                          </p:val>
                                        </p:tav>
                                      </p:tavLst>
                                    </p:anim>
                                    <p:animEffect transition="in" filter="fade">
                                      <p:cBhvr>
                                        <p:cTn id="74" dur="1000"/>
                                        <p:tgtEl>
                                          <p:spTgt spid="42"/>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p:cTn id="79" dur="1000" fill="hold"/>
                                        <p:tgtEl>
                                          <p:spTgt spid="39"/>
                                        </p:tgtEl>
                                        <p:attrNameLst>
                                          <p:attrName>ppt_w</p:attrName>
                                        </p:attrNameLst>
                                      </p:cBhvr>
                                      <p:tavLst>
                                        <p:tav tm="0">
                                          <p:val>
                                            <p:fltVal val="0"/>
                                          </p:val>
                                        </p:tav>
                                        <p:tav tm="100000">
                                          <p:val>
                                            <p:strVal val="#ppt_w"/>
                                          </p:val>
                                        </p:tav>
                                      </p:tavLst>
                                    </p:anim>
                                    <p:anim calcmode="lin" valueType="num">
                                      <p:cBhvr>
                                        <p:cTn id="80" dur="1000" fill="hold"/>
                                        <p:tgtEl>
                                          <p:spTgt spid="39"/>
                                        </p:tgtEl>
                                        <p:attrNameLst>
                                          <p:attrName>ppt_h</p:attrName>
                                        </p:attrNameLst>
                                      </p:cBhvr>
                                      <p:tavLst>
                                        <p:tav tm="0">
                                          <p:val>
                                            <p:fltVal val="0"/>
                                          </p:val>
                                        </p:tav>
                                        <p:tav tm="100000">
                                          <p:val>
                                            <p:strVal val="#ppt_h"/>
                                          </p:val>
                                        </p:tav>
                                      </p:tavLst>
                                    </p:anim>
                                    <p:anim calcmode="lin" valueType="num">
                                      <p:cBhvr>
                                        <p:cTn id="81" dur="1000" fill="hold"/>
                                        <p:tgtEl>
                                          <p:spTgt spid="39"/>
                                        </p:tgtEl>
                                        <p:attrNameLst>
                                          <p:attrName>style.rotation</p:attrName>
                                        </p:attrNameLst>
                                      </p:cBhvr>
                                      <p:tavLst>
                                        <p:tav tm="0">
                                          <p:val>
                                            <p:fltVal val="90"/>
                                          </p:val>
                                        </p:tav>
                                        <p:tav tm="100000">
                                          <p:val>
                                            <p:fltVal val="0"/>
                                          </p:val>
                                        </p:tav>
                                      </p:tavLst>
                                    </p:anim>
                                    <p:animEffect transition="in" filter="fade">
                                      <p:cBhvr>
                                        <p:cTn id="82" dur="10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38"/>
                                        </p:tgtEl>
                                        <p:attrNameLst>
                                          <p:attrName>style.visibility</p:attrName>
                                        </p:attrNameLst>
                                      </p:cBhvr>
                                      <p:to>
                                        <p:strVal val="visible"/>
                                      </p:to>
                                    </p:set>
                                    <p:anim calcmode="lin" valueType="num">
                                      <p:cBhvr>
                                        <p:cTn id="87" dur="1000" fill="hold"/>
                                        <p:tgtEl>
                                          <p:spTgt spid="38"/>
                                        </p:tgtEl>
                                        <p:attrNameLst>
                                          <p:attrName>ppt_w</p:attrName>
                                        </p:attrNameLst>
                                      </p:cBhvr>
                                      <p:tavLst>
                                        <p:tav tm="0">
                                          <p:val>
                                            <p:fltVal val="0"/>
                                          </p:val>
                                        </p:tav>
                                        <p:tav tm="100000">
                                          <p:val>
                                            <p:strVal val="#ppt_w"/>
                                          </p:val>
                                        </p:tav>
                                      </p:tavLst>
                                    </p:anim>
                                    <p:anim calcmode="lin" valueType="num">
                                      <p:cBhvr>
                                        <p:cTn id="88" dur="1000" fill="hold"/>
                                        <p:tgtEl>
                                          <p:spTgt spid="38"/>
                                        </p:tgtEl>
                                        <p:attrNameLst>
                                          <p:attrName>ppt_h</p:attrName>
                                        </p:attrNameLst>
                                      </p:cBhvr>
                                      <p:tavLst>
                                        <p:tav tm="0">
                                          <p:val>
                                            <p:fltVal val="0"/>
                                          </p:val>
                                        </p:tav>
                                        <p:tav tm="100000">
                                          <p:val>
                                            <p:strVal val="#ppt_h"/>
                                          </p:val>
                                        </p:tav>
                                      </p:tavLst>
                                    </p:anim>
                                    <p:anim calcmode="lin" valueType="num">
                                      <p:cBhvr>
                                        <p:cTn id="89" dur="1000" fill="hold"/>
                                        <p:tgtEl>
                                          <p:spTgt spid="38"/>
                                        </p:tgtEl>
                                        <p:attrNameLst>
                                          <p:attrName>style.rotation</p:attrName>
                                        </p:attrNameLst>
                                      </p:cBhvr>
                                      <p:tavLst>
                                        <p:tav tm="0">
                                          <p:val>
                                            <p:fltVal val="90"/>
                                          </p:val>
                                        </p:tav>
                                        <p:tav tm="100000">
                                          <p:val>
                                            <p:fltVal val="0"/>
                                          </p:val>
                                        </p:tav>
                                      </p:tavLst>
                                    </p:anim>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7"/>
            <a:ext cx="10972800" cy="1325563"/>
          </a:xfrm>
          <a:solidFill>
            <a:srgbClr val="1437CE"/>
          </a:solidFill>
        </p:spPr>
        <p:txBody>
          <a:bodyPr/>
          <a:lstStyle/>
          <a:p>
            <a:r>
              <a:rPr lang="en-GB" b="1" dirty="0">
                <a:solidFill>
                  <a:schemeClr val="bg1"/>
                </a:solidFill>
                <a:latin typeface="Calibri" panose="020F0502020204030204" pitchFamily="34" charset="0"/>
              </a:rPr>
              <a:t>Giving Commands and Expecting Compliance</a:t>
            </a:r>
            <a:endParaRPr lang="en-US" b="1" dirty="0">
              <a:solidFill>
                <a:schemeClr val="bg1"/>
              </a:solidFill>
              <a:latin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rPr>
              <a:t>Children require routine and boundaries. Children who have consistent boundaries display fewer behavioural problems than those who do not.</a:t>
            </a:r>
          </a:p>
          <a:p>
            <a:r>
              <a:rPr lang="en-GB" dirty="0">
                <a:latin typeface="Calibri" panose="020F0502020204030204" pitchFamily="34" charset="0"/>
              </a:rPr>
              <a:t>Children test boundaries at every level.</a:t>
            </a:r>
          </a:p>
          <a:p>
            <a:r>
              <a:rPr lang="en-GB" dirty="0">
                <a:latin typeface="Calibri" panose="020F0502020204030204" pitchFamily="34" charset="0"/>
              </a:rPr>
              <a:t>It is normal for children to defy instructions for 35% of the time.</a:t>
            </a:r>
          </a:p>
          <a:p>
            <a:r>
              <a:rPr lang="en-GB" dirty="0">
                <a:latin typeface="Calibri" panose="020F0502020204030204" pitchFamily="34" charset="0"/>
              </a:rPr>
              <a:t>To expect children to immediately comply with </a:t>
            </a:r>
            <a:r>
              <a:rPr lang="en-GB" u="sng" dirty="0">
                <a:latin typeface="Calibri" panose="020F0502020204030204" pitchFamily="34" charset="0"/>
              </a:rPr>
              <a:t>every</a:t>
            </a:r>
            <a:r>
              <a:rPr lang="en-GB" dirty="0">
                <a:latin typeface="Calibri" panose="020F0502020204030204" pitchFamily="34" charset="0"/>
              </a:rPr>
              <a:t> command causes unnecessary stress for you when they don’t comply.</a:t>
            </a:r>
            <a:endParaRPr lang="en-US" dirty="0">
              <a:latin typeface="Calibri" panose="020F0502020204030204" pitchFamily="34" charset="0"/>
            </a:endParaRPr>
          </a:p>
        </p:txBody>
      </p:sp>
    </p:spTree>
    <p:extLst>
      <p:ext uri="{BB962C8B-B14F-4D97-AF65-F5344CB8AC3E}">
        <p14:creationId xmlns:p14="http://schemas.microsoft.com/office/powerpoint/2010/main" val="1800878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1437CE"/>
          </a:solidFill>
        </p:spPr>
        <p:txBody>
          <a:bodyPr/>
          <a:lstStyle/>
          <a:p>
            <a:r>
              <a:rPr lang="en-GB" sz="5400" b="1" dirty="0">
                <a:solidFill>
                  <a:schemeClr val="bg1"/>
                </a:solidFill>
                <a:latin typeface="Calibri" panose="020F0502020204030204" pitchFamily="34" charset="0"/>
              </a:rPr>
              <a:t>Giving Commands</a:t>
            </a:r>
            <a:endParaRPr lang="en-US" sz="5400" b="1" dirty="0">
              <a:solidFill>
                <a:schemeClr val="bg1"/>
              </a:solidFill>
              <a:latin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rPr>
              <a:t>Do not expect 100% immediate compliance</a:t>
            </a:r>
          </a:p>
          <a:p>
            <a:r>
              <a:rPr lang="en-GB" dirty="0">
                <a:latin typeface="Calibri" panose="020F0502020204030204" pitchFamily="34" charset="0"/>
              </a:rPr>
              <a:t>Be clear, concise and precise</a:t>
            </a:r>
          </a:p>
          <a:p>
            <a:r>
              <a:rPr lang="en-GB" dirty="0">
                <a:latin typeface="Calibri" panose="020F0502020204030204" pitchFamily="34" charset="0"/>
              </a:rPr>
              <a:t>Use appropriate language for age / development stage</a:t>
            </a:r>
          </a:p>
          <a:p>
            <a:r>
              <a:rPr lang="en-GB" dirty="0">
                <a:latin typeface="Calibri" panose="020F0502020204030204" pitchFamily="34" charset="0"/>
              </a:rPr>
              <a:t>Do not use questions in your commands – reduce the level of choice</a:t>
            </a:r>
          </a:p>
          <a:p>
            <a:r>
              <a:rPr lang="en-GB" dirty="0">
                <a:latin typeface="Calibri" panose="020F0502020204030204" pitchFamily="34" charset="0"/>
              </a:rPr>
              <a:t>Do not give too many commands</a:t>
            </a:r>
          </a:p>
          <a:p>
            <a:r>
              <a:rPr lang="en-GB" dirty="0">
                <a:latin typeface="Calibri" panose="020F0502020204030204" pitchFamily="34" charset="0"/>
              </a:rPr>
              <a:t>Acknowledge your child’s feelings when dealing with behaviour and expecting them to follow your commands. </a:t>
            </a:r>
            <a:endParaRPr lang="en-US" dirty="0">
              <a:latin typeface="Calibri" panose="020F0502020204030204" pitchFamily="34" charset="0"/>
            </a:endParaRPr>
          </a:p>
        </p:txBody>
      </p:sp>
    </p:spTree>
    <p:extLst>
      <p:ext uri="{BB962C8B-B14F-4D97-AF65-F5344CB8AC3E}">
        <p14:creationId xmlns:p14="http://schemas.microsoft.com/office/powerpoint/2010/main" val="2952263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41195"/>
            <a:ext cx="10972800" cy="6100548"/>
          </a:xfrm>
        </p:spPr>
        <p:txBody>
          <a:bodyPr/>
          <a:lstStyle/>
          <a:p>
            <a:pPr marL="0" indent="0">
              <a:buNone/>
            </a:pPr>
            <a:endParaRPr lang="en-GB" dirty="0"/>
          </a:p>
          <a:p>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US" dirty="0"/>
          </a:p>
        </p:txBody>
      </p:sp>
      <p:sp>
        <p:nvSpPr>
          <p:cNvPr id="4" name="Oval Callout 3"/>
          <p:cNvSpPr/>
          <p:nvPr/>
        </p:nvSpPr>
        <p:spPr bwMode="auto">
          <a:xfrm>
            <a:off x="482221" y="1071350"/>
            <a:ext cx="4230806" cy="2320119"/>
          </a:xfrm>
          <a:prstGeom prst="wedgeEllipseCallout">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fontAlgn="base">
              <a:spcBef>
                <a:spcPct val="0"/>
              </a:spcBef>
              <a:spcAft>
                <a:spcPct val="0"/>
              </a:spcAft>
            </a:pPr>
            <a:r>
              <a:rPr lang="en-GB" sz="4000" b="1" dirty="0">
                <a:latin typeface="Calibri" panose="020F0502020204030204" pitchFamily="34" charset="0"/>
              </a:rPr>
              <a:t>Sound like </a:t>
            </a:r>
          </a:p>
          <a:p>
            <a:pPr algn="ctr" fontAlgn="base">
              <a:spcBef>
                <a:spcPct val="0"/>
              </a:spcBef>
              <a:spcAft>
                <a:spcPct val="0"/>
              </a:spcAft>
            </a:pPr>
            <a:r>
              <a:rPr lang="en-GB" sz="4000" b="1" dirty="0">
                <a:latin typeface="Calibri" panose="020F0502020204030204" pitchFamily="34" charset="0"/>
              </a:rPr>
              <a:t>you’re in charge!</a:t>
            </a:r>
          </a:p>
        </p:txBody>
      </p:sp>
      <p:pic>
        <p:nvPicPr>
          <p:cNvPr id="5" name="Picture 4"/>
          <p:cNvPicPr>
            <a:picLocks noChangeAspect="1"/>
          </p:cNvPicPr>
          <p:nvPr/>
        </p:nvPicPr>
        <p:blipFill>
          <a:blip r:embed="rId3"/>
          <a:stretch>
            <a:fillRect/>
          </a:stretch>
        </p:blipFill>
        <p:spPr>
          <a:xfrm>
            <a:off x="5064136" y="238474"/>
            <a:ext cx="2361703" cy="3152995"/>
          </a:xfrm>
          <a:prstGeom prst="rect">
            <a:avLst/>
          </a:prstGeom>
        </p:spPr>
      </p:pic>
      <p:sp>
        <p:nvSpPr>
          <p:cNvPr id="6" name="Cloud 5"/>
          <p:cNvSpPr/>
          <p:nvPr/>
        </p:nvSpPr>
        <p:spPr bwMode="auto">
          <a:xfrm>
            <a:off x="7776948" y="1071350"/>
            <a:ext cx="4032914" cy="2320119"/>
          </a:xfrm>
          <a:prstGeom prst="cloud">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fontAlgn="base">
              <a:spcBef>
                <a:spcPct val="0"/>
              </a:spcBef>
              <a:spcAft>
                <a:spcPct val="0"/>
              </a:spcAft>
            </a:pPr>
            <a:r>
              <a:rPr lang="en-GB" sz="4000" b="1" dirty="0">
                <a:latin typeface="Calibri" panose="020F0502020204030204" pitchFamily="34" charset="0"/>
              </a:rPr>
              <a:t>Feel like you’re</a:t>
            </a:r>
          </a:p>
          <a:p>
            <a:pPr algn="ctr" fontAlgn="base">
              <a:spcBef>
                <a:spcPct val="0"/>
              </a:spcBef>
              <a:spcAft>
                <a:spcPct val="0"/>
              </a:spcAft>
            </a:pPr>
            <a:r>
              <a:rPr lang="en-GB" sz="4000" b="1" dirty="0">
                <a:latin typeface="Calibri" panose="020F0502020204030204" pitchFamily="34" charset="0"/>
              </a:rPr>
              <a:t>in charge!</a:t>
            </a:r>
          </a:p>
        </p:txBody>
      </p:sp>
      <p:pic>
        <p:nvPicPr>
          <p:cNvPr id="7" name="Picture 6"/>
          <p:cNvPicPr>
            <a:picLocks noChangeAspect="1"/>
          </p:cNvPicPr>
          <p:nvPr/>
        </p:nvPicPr>
        <p:blipFill>
          <a:blip r:embed="rId4"/>
          <a:stretch>
            <a:fillRect/>
          </a:stretch>
        </p:blipFill>
        <p:spPr>
          <a:xfrm>
            <a:off x="4409718" y="3391469"/>
            <a:ext cx="3670538" cy="1553329"/>
          </a:xfrm>
          <a:prstGeom prst="rect">
            <a:avLst/>
          </a:prstGeom>
        </p:spPr>
      </p:pic>
      <p:pic>
        <p:nvPicPr>
          <p:cNvPr id="8" name="Picture 7"/>
          <p:cNvPicPr>
            <a:picLocks noChangeAspect="1"/>
          </p:cNvPicPr>
          <p:nvPr/>
        </p:nvPicPr>
        <p:blipFill>
          <a:blip r:embed="rId5"/>
          <a:stretch>
            <a:fillRect/>
          </a:stretch>
        </p:blipFill>
        <p:spPr>
          <a:xfrm>
            <a:off x="4126741" y="5239786"/>
            <a:ext cx="4225689" cy="1427507"/>
          </a:xfrm>
          <a:prstGeom prst="rect">
            <a:avLst/>
          </a:prstGeom>
        </p:spPr>
      </p:pic>
    </p:spTree>
    <p:extLst>
      <p:ext uri="{BB962C8B-B14F-4D97-AF65-F5344CB8AC3E}">
        <p14:creationId xmlns:p14="http://schemas.microsoft.com/office/powerpoint/2010/main" val="2822165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878401"/>
            <a:ext cx="10363200" cy="1796219"/>
          </a:xfrm>
          <a:solidFill>
            <a:srgbClr val="1437CE"/>
          </a:solidFill>
        </p:spPr>
        <p:txBody>
          <a:bodyPr/>
          <a:lstStyle/>
          <a:p>
            <a:r>
              <a:rPr lang="en-GB" sz="5400" b="1" dirty="0">
                <a:solidFill>
                  <a:schemeClr val="bg1"/>
                </a:solidFill>
                <a:latin typeface="Calibri" panose="020F0502020204030204" pitchFamily="34" charset="0"/>
              </a:rPr>
              <a:t>Activity:</a:t>
            </a:r>
            <a:br>
              <a:rPr lang="en-GB" sz="5400" b="1" dirty="0">
                <a:solidFill>
                  <a:schemeClr val="bg1"/>
                </a:solidFill>
                <a:latin typeface="Calibri" panose="020F0502020204030204" pitchFamily="34" charset="0"/>
              </a:rPr>
            </a:br>
            <a:r>
              <a:rPr lang="en-GB" sz="5400" b="1" dirty="0">
                <a:solidFill>
                  <a:schemeClr val="bg1"/>
                </a:solidFill>
                <a:latin typeface="Calibri" panose="020F0502020204030204" pitchFamily="34" charset="0"/>
              </a:rPr>
              <a:t>Are these commands effective?</a:t>
            </a:r>
            <a:endParaRPr lang="en-US" sz="5400" b="1" dirty="0">
              <a:solidFill>
                <a:schemeClr val="bg1"/>
              </a:solidFill>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3678351" y="3358661"/>
            <a:ext cx="4835298" cy="2716823"/>
          </a:xfrm>
          <a:prstGeom prst="rect">
            <a:avLst/>
          </a:prstGeom>
        </p:spPr>
      </p:pic>
    </p:spTree>
    <p:extLst>
      <p:ext uri="{BB962C8B-B14F-4D97-AF65-F5344CB8AC3E}">
        <p14:creationId xmlns:p14="http://schemas.microsoft.com/office/powerpoint/2010/main" val="356733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58495" y="1577022"/>
            <a:ext cx="10657205" cy="3429001"/>
            <a:chOff x="658495" y="1577022"/>
            <a:chExt cx="10657205" cy="3429001"/>
          </a:xfrm>
        </p:grpSpPr>
        <p:sp>
          <p:nvSpPr>
            <p:cNvPr id="2" name="Oval Callout 1"/>
            <p:cNvSpPr/>
            <p:nvPr/>
          </p:nvSpPr>
          <p:spPr bwMode="auto">
            <a:xfrm>
              <a:off x="6812280" y="2971483"/>
              <a:ext cx="4503420" cy="2034540"/>
            </a:xfrm>
            <a:prstGeom prst="wedgeEllipseCallout">
              <a:avLst>
                <a:gd name="adj1" fmla="val -78738"/>
                <a:gd name="adj2" fmla="val -7828"/>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a:ln>
                    <a:noFill/>
                  </a:ln>
                  <a:solidFill>
                    <a:schemeClr val="tx1"/>
                  </a:solidFill>
                  <a:effectLst/>
                  <a:latin typeface="Calibri" panose="020F0502020204030204" pitchFamily="34" charset="0"/>
                </a:rPr>
                <a:t>No!</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a:ln>
                    <a:noFill/>
                  </a:ln>
                  <a:solidFill>
                    <a:schemeClr val="tx1"/>
                  </a:solidFill>
                  <a:effectLst/>
                  <a:latin typeface="Calibri" panose="020F0502020204030204" pitchFamily="34" charset="0"/>
                </a:rPr>
                <a:t> I can’t!!</a:t>
              </a:r>
              <a:endParaRPr kumimoji="0" lang="en-US" sz="4000" b="1" i="0" u="none" strike="noStrike" cap="none" normalizeH="0" baseline="0" dirty="0">
                <a:ln>
                  <a:noFill/>
                </a:ln>
                <a:solidFill>
                  <a:schemeClr val="tx1"/>
                </a:solidFill>
                <a:effectLst/>
                <a:latin typeface="Calibri" panose="020F0502020204030204" pitchFamily="34" charset="0"/>
              </a:endParaRPr>
            </a:p>
          </p:txBody>
        </p:sp>
        <p:pic>
          <p:nvPicPr>
            <p:cNvPr id="1026" name="Picture 2" descr="Image result for child saying no"/>
            <p:cNvPicPr>
              <a:picLocks noChangeAspect="1" noChangeArrowheads="1"/>
            </p:cNvPicPr>
            <p:nvPr/>
          </p:nvPicPr>
          <p:blipFill rotWithShape="1">
            <a:blip r:embed="rId3">
              <a:extLst>
                <a:ext uri="{28A0092B-C50C-407E-A947-70E740481C1C}">
                  <a14:useLocalDpi xmlns:a14="http://schemas.microsoft.com/office/drawing/2010/main" val="0"/>
                </a:ext>
              </a:extLst>
            </a:blip>
            <a:srcRect r="24177"/>
            <a:stretch/>
          </p:blipFill>
          <p:spPr bwMode="auto">
            <a:xfrm>
              <a:off x="658495" y="1577022"/>
              <a:ext cx="4622165" cy="3429001"/>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Oval Callout 4"/>
          <p:cNvSpPr/>
          <p:nvPr/>
        </p:nvSpPr>
        <p:spPr bwMode="auto">
          <a:xfrm>
            <a:off x="6181407" y="289560"/>
            <a:ext cx="4503420" cy="2034540"/>
          </a:xfrm>
          <a:prstGeom prst="wedgeEllipseCallout">
            <a:avLst>
              <a:gd name="adj1" fmla="val 69993"/>
              <a:gd name="adj2" fmla="val 39363"/>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a:ln>
                  <a:noFill/>
                </a:ln>
                <a:solidFill>
                  <a:schemeClr val="tx1"/>
                </a:solidFill>
                <a:effectLst/>
                <a:latin typeface="Calibri" panose="020F0502020204030204" pitchFamily="34" charset="0"/>
              </a:rPr>
              <a:t>Can you pick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a:ln>
                  <a:noFill/>
                </a:ln>
                <a:solidFill>
                  <a:schemeClr val="tx1"/>
                </a:solidFill>
                <a:effectLst/>
                <a:latin typeface="Calibri" panose="020F0502020204030204" pitchFamily="34" charset="0"/>
              </a:rPr>
              <a:t>up your coat?</a:t>
            </a:r>
            <a:endParaRPr kumimoji="0" lang="en-US" sz="4000" b="1" i="0" u="none" strike="noStrike" cap="none" normalizeH="0" baseline="0" dirty="0">
              <a:ln>
                <a:noFill/>
              </a:ln>
              <a:solidFill>
                <a:schemeClr val="tx1"/>
              </a:solidFill>
              <a:effectLst/>
              <a:latin typeface="Calibri" panose="020F0502020204030204" pitchFamily="34" charset="0"/>
            </a:endParaRPr>
          </a:p>
        </p:txBody>
      </p:sp>
      <p:sp>
        <p:nvSpPr>
          <p:cNvPr id="3" name="TextBox 2"/>
          <p:cNvSpPr txBox="1"/>
          <p:nvPr/>
        </p:nvSpPr>
        <p:spPr>
          <a:xfrm>
            <a:off x="658495" y="5653406"/>
            <a:ext cx="11045825" cy="830997"/>
          </a:xfrm>
          <a:prstGeom prst="rect">
            <a:avLst/>
          </a:prstGeom>
          <a:solidFill>
            <a:srgbClr val="1437CE"/>
          </a:solidFill>
        </p:spPr>
        <p:txBody>
          <a:bodyPr wrap="square" rtlCol="0">
            <a:spAutoFit/>
          </a:bodyPr>
          <a:lstStyle/>
          <a:p>
            <a:pPr algn="ctr"/>
            <a:r>
              <a:rPr lang="en-GB" sz="4800" b="1" dirty="0">
                <a:solidFill>
                  <a:schemeClr val="bg1"/>
                </a:solidFill>
                <a:latin typeface="Calibri" panose="020F0502020204030204" pitchFamily="34" charset="0"/>
              </a:rPr>
              <a:t>Pick up your coat and hang it up please.</a:t>
            </a:r>
            <a:endParaRPr lang="en-US" sz="48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34354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bwMode="auto">
          <a:xfrm>
            <a:off x="509304" y="492142"/>
            <a:ext cx="6480208" cy="3894622"/>
          </a:xfrm>
          <a:prstGeom prst="wedgeEllipseCallout">
            <a:avLst>
              <a:gd name="adj1" fmla="val -54829"/>
              <a:gd name="adj2" fmla="val -46257"/>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tx1"/>
                </a:solidFill>
                <a:effectLst/>
              </a:rPr>
              <a:t>It is time for bed now. Put </a:t>
            </a:r>
          </a:p>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tx1"/>
                </a:solidFill>
                <a:effectLst/>
              </a:rPr>
              <a:t>away your toys, go upstairs, </a:t>
            </a:r>
          </a:p>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tx1"/>
                </a:solidFill>
                <a:effectLst/>
              </a:rPr>
              <a:t>clean your teeth, put your dirty </a:t>
            </a:r>
          </a:p>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tx1"/>
                </a:solidFill>
                <a:effectLst/>
              </a:rPr>
              <a:t>washing</a:t>
            </a:r>
            <a:r>
              <a:rPr kumimoji="0" lang="en-GB" sz="2800" b="1" i="0" u="none" strike="noStrike" cap="none" normalizeH="0" dirty="0">
                <a:ln>
                  <a:noFill/>
                </a:ln>
                <a:solidFill>
                  <a:schemeClr val="tx1"/>
                </a:solidFill>
                <a:effectLst/>
              </a:rPr>
              <a:t> in the basket, wash </a:t>
            </a:r>
          </a:p>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dirty="0">
                <a:ln>
                  <a:noFill/>
                </a:ln>
                <a:solidFill>
                  <a:schemeClr val="tx1"/>
                </a:solidFill>
                <a:effectLst/>
              </a:rPr>
              <a:t>your face then get out your </a:t>
            </a:r>
          </a:p>
          <a:p>
            <a:pPr marL="0" marR="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dirty="0">
                <a:ln>
                  <a:noFill/>
                </a:ln>
                <a:solidFill>
                  <a:schemeClr val="tx1"/>
                </a:solidFill>
                <a:effectLst/>
              </a:rPr>
              <a:t>book for your </a:t>
            </a:r>
            <a:r>
              <a:rPr lang="en-GB" sz="2800" b="1" dirty="0"/>
              <a:t>b</a:t>
            </a:r>
            <a:r>
              <a:rPr kumimoji="0" lang="en-GB" sz="2800" b="1" i="0" u="none" strike="noStrike" cap="none" normalizeH="0" dirty="0">
                <a:ln>
                  <a:noFill/>
                </a:ln>
                <a:solidFill>
                  <a:schemeClr val="tx1"/>
                </a:solidFill>
                <a:effectLst/>
              </a:rPr>
              <a:t>edtime story.</a:t>
            </a:r>
            <a:endParaRPr kumimoji="0" lang="en-US" sz="2800" b="1" i="0" u="none" strike="noStrike" cap="none" normalizeH="0" baseline="0" dirty="0">
              <a:ln>
                <a:noFill/>
              </a:ln>
              <a:solidFill>
                <a:schemeClr val="tx1"/>
              </a:solidFill>
              <a:effectLst/>
            </a:endParaRPr>
          </a:p>
        </p:txBody>
      </p:sp>
      <p:grpSp>
        <p:nvGrpSpPr>
          <p:cNvPr id="5" name="Group 4"/>
          <p:cNvGrpSpPr/>
          <p:nvPr/>
        </p:nvGrpSpPr>
        <p:grpSpPr>
          <a:xfrm>
            <a:off x="7339264" y="492143"/>
            <a:ext cx="4636168" cy="5976837"/>
            <a:chOff x="7339264" y="492143"/>
            <a:chExt cx="4636168" cy="5976837"/>
          </a:xfrm>
        </p:grpSpPr>
        <p:pic>
          <p:nvPicPr>
            <p:cNvPr id="2050" name="Picture 2" descr="Image result for confused chi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9264" y="3411454"/>
              <a:ext cx="4286250" cy="3057526"/>
            </a:xfrm>
            <a:prstGeom prst="rect">
              <a:avLst/>
            </a:prstGeom>
            <a:noFill/>
            <a:extLst>
              <a:ext uri="{909E8E84-426E-40DD-AFC4-6F175D3DCCD1}">
                <a14:hiddenFill xmlns:a14="http://schemas.microsoft.com/office/drawing/2010/main">
                  <a:solidFill>
                    <a:srgbClr val="FFFFFF"/>
                  </a:solidFill>
                </a14:hiddenFill>
              </a:ext>
            </a:extLst>
          </p:spPr>
        </p:pic>
        <p:sp>
          <p:nvSpPr>
            <p:cNvPr id="3" name="Cloud Callout 2"/>
            <p:cNvSpPr/>
            <p:nvPr/>
          </p:nvSpPr>
          <p:spPr bwMode="auto">
            <a:xfrm>
              <a:off x="7942997" y="492143"/>
              <a:ext cx="4032435" cy="1980192"/>
            </a:xfrm>
            <a:prstGeom prst="cloudCallout">
              <a:avLst>
                <a:gd name="adj1" fmla="val -31359"/>
                <a:gd name="adj2" fmla="val 77754"/>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I’m so confused…what</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dirty="0">
                  <a:ln>
                    <a:noFill/>
                  </a:ln>
                  <a:solidFill>
                    <a:schemeClr val="tx1"/>
                  </a:solidFill>
                  <a:effectLst/>
                  <a:latin typeface="Calibri" panose="020F0502020204030204" pitchFamily="34" charset="0"/>
                </a:rPr>
                <a:t>did you ask me to do?</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dirty="0">
                  <a:ln>
                    <a:noFill/>
                  </a:ln>
                  <a:solidFill>
                    <a:schemeClr val="tx1"/>
                  </a:solidFill>
                  <a:effectLst/>
                  <a:latin typeface="Calibri" panose="020F0502020204030204" pitchFamily="34" charset="0"/>
                </a:rPr>
                <a:t>I can’t remember!</a:t>
              </a:r>
              <a:endParaRPr kumimoji="0" lang="en-US" sz="2400" b="1" i="0" u="none" strike="noStrike" cap="none" normalizeH="0" baseline="0" dirty="0">
                <a:ln>
                  <a:noFill/>
                </a:ln>
                <a:solidFill>
                  <a:schemeClr val="tx1"/>
                </a:solidFill>
                <a:effectLst/>
                <a:latin typeface="Calibri" panose="020F0502020204030204" pitchFamily="34" charset="0"/>
              </a:endParaRPr>
            </a:p>
          </p:txBody>
        </p:sp>
      </p:grpSp>
      <p:sp>
        <p:nvSpPr>
          <p:cNvPr id="4" name="TextBox 3"/>
          <p:cNvSpPr txBox="1"/>
          <p:nvPr/>
        </p:nvSpPr>
        <p:spPr>
          <a:xfrm>
            <a:off x="159552" y="441955"/>
            <a:ext cx="6829960" cy="4154984"/>
          </a:xfrm>
          <a:prstGeom prst="rect">
            <a:avLst/>
          </a:prstGeom>
          <a:solidFill>
            <a:srgbClr val="1437CE"/>
          </a:solidFill>
        </p:spPr>
        <p:txBody>
          <a:bodyPr wrap="square" rtlCol="0">
            <a:spAutoFit/>
          </a:bodyPr>
          <a:lstStyle/>
          <a:p>
            <a:pPr algn="ctr"/>
            <a:r>
              <a:rPr lang="en-GB" sz="4400" b="1" dirty="0">
                <a:solidFill>
                  <a:schemeClr val="bg1"/>
                </a:solidFill>
                <a:latin typeface="Calibri" panose="020F0502020204030204" pitchFamily="34" charset="0"/>
              </a:rPr>
              <a:t>Break each step down – one at a time. If a child displays quite challenging behaviour then reward / praise after each successfully completed step.</a:t>
            </a:r>
            <a:endParaRPr lang="en-US" sz="44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97694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bwMode="auto">
          <a:xfrm>
            <a:off x="6086776" y="697831"/>
            <a:ext cx="5006340" cy="2286000"/>
          </a:xfrm>
          <a:prstGeom prst="wedgeEllipseCallout">
            <a:avLst>
              <a:gd name="adj1" fmla="val 57497"/>
              <a:gd name="adj2" fmla="val -54810"/>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How many times have</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dirty="0">
                <a:ln>
                  <a:noFill/>
                </a:ln>
                <a:solidFill>
                  <a:schemeClr val="tx1"/>
                </a:solidFill>
                <a:effectLst/>
                <a:latin typeface="Calibri" panose="020F0502020204030204" pitchFamily="34" charset="0"/>
                <a:cs typeface="Arial" panose="020B0604020202020204" pitchFamily="34" charset="0"/>
              </a:rPr>
              <a:t>I got to tell you,</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dirty="0">
                <a:ln>
                  <a:noFill/>
                </a:ln>
                <a:solidFill>
                  <a:schemeClr val="tx1"/>
                </a:solidFill>
                <a:effectLst/>
                <a:latin typeface="Calibri" panose="020F0502020204030204" pitchFamily="34" charset="0"/>
                <a:cs typeface="Arial" panose="020B0604020202020204" pitchFamily="34" charset="0"/>
              </a:rPr>
              <a:t> don’t leave that there!!!</a:t>
            </a:r>
            <a:endParaRPr kumimoji="0" lang="en-US" sz="28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grpSp>
        <p:nvGrpSpPr>
          <p:cNvPr id="4" name="Group 3"/>
          <p:cNvGrpSpPr/>
          <p:nvPr/>
        </p:nvGrpSpPr>
        <p:grpSpPr>
          <a:xfrm>
            <a:off x="468396" y="697831"/>
            <a:ext cx="4286250" cy="4286250"/>
            <a:chOff x="949659" y="697831"/>
            <a:chExt cx="4286250" cy="4286250"/>
          </a:xfrm>
        </p:grpSpPr>
        <p:pic>
          <p:nvPicPr>
            <p:cNvPr id="3074" name="Picture 2" descr="Image result for child numbers in thought bub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659" y="697831"/>
              <a:ext cx="4286250" cy="4286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681663" y="1588168"/>
              <a:ext cx="1082842" cy="923330"/>
            </a:xfrm>
            <a:prstGeom prst="rect">
              <a:avLst/>
            </a:prstGeom>
            <a:noFill/>
          </p:spPr>
          <p:txBody>
            <a:bodyPr wrap="square" rtlCol="0">
              <a:spAutoFit/>
            </a:bodyPr>
            <a:lstStyle/>
            <a:p>
              <a:r>
                <a:rPr lang="en-GB" sz="5400" b="1" dirty="0">
                  <a:latin typeface="Calibri" panose="020F0502020204030204" pitchFamily="34" charset="0"/>
                </a:rPr>
                <a:t>7?</a:t>
              </a:r>
              <a:endParaRPr lang="en-US" sz="5400" b="1" dirty="0">
                <a:latin typeface="Calibri" panose="020F0502020204030204" pitchFamily="34" charset="0"/>
              </a:endParaRPr>
            </a:p>
          </p:txBody>
        </p:sp>
      </p:grpSp>
      <p:sp>
        <p:nvSpPr>
          <p:cNvPr id="5" name="TextBox 4"/>
          <p:cNvSpPr txBox="1"/>
          <p:nvPr/>
        </p:nvSpPr>
        <p:spPr>
          <a:xfrm>
            <a:off x="3644365" y="3460587"/>
            <a:ext cx="8253663" cy="3046988"/>
          </a:xfrm>
          <a:prstGeom prst="rect">
            <a:avLst/>
          </a:prstGeom>
          <a:solidFill>
            <a:srgbClr val="1437CE"/>
          </a:solidFill>
        </p:spPr>
        <p:txBody>
          <a:bodyPr wrap="square" rtlCol="0">
            <a:spAutoFit/>
          </a:bodyPr>
          <a:lstStyle/>
          <a:p>
            <a:pPr algn="ctr"/>
            <a:r>
              <a:rPr lang="en-GB" sz="3200" b="1" dirty="0">
                <a:solidFill>
                  <a:schemeClr val="bg1"/>
                </a:solidFill>
                <a:latin typeface="Calibri" panose="020F0502020204030204" pitchFamily="34" charset="0"/>
              </a:rPr>
              <a:t>The command opens up an opportunity for the child to respond with a number. Use more respectful language. I’ve told you lots of times that your toy doesn’t stay there. Put it back in the box when you have finished playing with it please.</a:t>
            </a:r>
            <a:endParaRPr lang="en-US" sz="32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141838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bwMode="auto">
          <a:xfrm>
            <a:off x="1348740" y="685800"/>
            <a:ext cx="3406140" cy="2468880"/>
          </a:xfrm>
          <a:prstGeom prst="wedgeEllipseCallout">
            <a:avLst>
              <a:gd name="adj1" fmla="val -71168"/>
              <a:gd name="adj2" fmla="val -49537"/>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6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Don’t hit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6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your sister!</a:t>
            </a:r>
            <a:endParaRPr kumimoji="0" lang="en-US" sz="36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grpSp>
        <p:nvGrpSpPr>
          <p:cNvPr id="4" name="Group 3"/>
          <p:cNvGrpSpPr/>
          <p:nvPr/>
        </p:nvGrpSpPr>
        <p:grpSpPr>
          <a:xfrm>
            <a:off x="5692140" y="0"/>
            <a:ext cx="6152515" cy="4480560"/>
            <a:chOff x="5532120" y="0"/>
            <a:chExt cx="6152515" cy="4480560"/>
          </a:xfrm>
        </p:grpSpPr>
        <p:pic>
          <p:nvPicPr>
            <p:cNvPr id="4098" name="Picture 2" descr="Image result for child kicking child"/>
            <p:cNvPicPr>
              <a:picLocks noChangeAspect="1" noChangeArrowheads="1"/>
            </p:cNvPicPr>
            <p:nvPr/>
          </p:nvPicPr>
          <p:blipFill rotWithShape="1">
            <a:blip r:embed="rId2">
              <a:extLst>
                <a:ext uri="{28A0092B-C50C-407E-A947-70E740481C1C}">
                  <a14:useLocalDpi xmlns:a14="http://schemas.microsoft.com/office/drawing/2010/main" val="0"/>
                </a:ext>
              </a:extLst>
            </a:blip>
            <a:srcRect l="47279" b="11738"/>
            <a:stretch/>
          </p:blipFill>
          <p:spPr bwMode="auto">
            <a:xfrm>
              <a:off x="6126479" y="0"/>
              <a:ext cx="2350135" cy="23539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child kicking chi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1035" y="1011555"/>
              <a:ext cx="2133600" cy="2143125"/>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bwMode="auto">
            <a:xfrm>
              <a:off x="5532120" y="2697480"/>
              <a:ext cx="3698875" cy="1783080"/>
            </a:xfrm>
            <a:prstGeom prst="wedgeRoundRectCallout">
              <a:avLst>
                <a:gd name="adj1" fmla="val 32317"/>
                <a:gd name="adj2" fmla="val -80357"/>
                <a:gd name="adj3" fmla="val 16667"/>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3200" b="1" dirty="0">
                  <a:latin typeface="Calibri" panose="020F0502020204030204" pitchFamily="34" charset="0"/>
                  <a:cs typeface="Arial" panose="020B0604020202020204" pitchFamily="34" charset="0"/>
                </a:rPr>
                <a:t>Ok, I will kick her </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latin typeface="Calibri" panose="020F0502020204030204" pitchFamily="34" charset="0"/>
                  <a:cs typeface="Arial" panose="020B0604020202020204" pitchFamily="34" charset="0"/>
                </a:rPr>
                <a:t>or pull her hair </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latin typeface="Calibri" panose="020F0502020204030204" pitchFamily="34" charset="0"/>
                  <a:cs typeface="Arial" panose="020B0604020202020204" pitchFamily="34" charset="0"/>
                </a:rPr>
                <a:t>instead then.</a:t>
              </a:r>
              <a:endParaRPr kumimoji="0" lang="en-US" sz="32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grpSp>
      <p:sp>
        <p:nvSpPr>
          <p:cNvPr id="5" name="Rounded Rectangle 4"/>
          <p:cNvSpPr/>
          <p:nvPr/>
        </p:nvSpPr>
        <p:spPr bwMode="auto">
          <a:xfrm>
            <a:off x="411480" y="4824095"/>
            <a:ext cx="11433175" cy="1897380"/>
          </a:xfrm>
          <a:prstGeom prst="roundRect">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GB" sz="3600" b="1" dirty="0">
                <a:solidFill>
                  <a:schemeClr val="bg1"/>
                </a:solidFill>
                <a:latin typeface="Calibri" panose="020F0502020204030204" pitchFamily="34" charset="0"/>
              </a:rPr>
              <a:t>Suggestions:</a:t>
            </a:r>
          </a:p>
          <a:p>
            <a:pPr marL="0" marR="0" indent="0" defTabSz="914400" rtl="0" eaLnBrk="1" fontAlgn="base" latinLnBrk="0" hangingPunct="1">
              <a:lnSpc>
                <a:spcPct val="100000"/>
              </a:lnSpc>
              <a:spcBef>
                <a:spcPct val="0"/>
              </a:spcBef>
              <a:spcAft>
                <a:spcPct val="0"/>
              </a:spcAft>
              <a:buClrTx/>
              <a:buSzTx/>
              <a:buFontTx/>
              <a:buNone/>
              <a:tabLst/>
            </a:pPr>
            <a:r>
              <a:rPr kumimoji="0" lang="en-GB" sz="3600" b="1" i="0" u="none" strike="noStrike" cap="none" normalizeH="0" baseline="0" dirty="0">
                <a:ln>
                  <a:noFill/>
                </a:ln>
                <a:solidFill>
                  <a:schemeClr val="bg1"/>
                </a:solidFill>
                <a:effectLst/>
                <a:latin typeface="Calibri" panose="020F0502020204030204" pitchFamily="34" charset="0"/>
              </a:rPr>
              <a:t>Be</a:t>
            </a:r>
            <a:r>
              <a:rPr kumimoji="0" lang="en-GB" sz="3600" b="1" i="0" u="none" strike="noStrike" cap="none" normalizeH="0" dirty="0">
                <a:ln>
                  <a:noFill/>
                </a:ln>
                <a:solidFill>
                  <a:schemeClr val="bg1"/>
                </a:solidFill>
                <a:effectLst/>
                <a:latin typeface="Calibri" panose="020F0502020204030204" pitchFamily="34" charset="0"/>
              </a:rPr>
              <a:t> kind to your sister. Use kind words. Play nicely. </a:t>
            </a:r>
          </a:p>
          <a:p>
            <a:pPr marL="0" marR="0" indent="0" defTabSz="914400" rtl="0" eaLnBrk="1" fontAlgn="base" latinLnBrk="0" hangingPunct="1">
              <a:lnSpc>
                <a:spcPct val="100000"/>
              </a:lnSpc>
              <a:spcBef>
                <a:spcPct val="0"/>
              </a:spcBef>
              <a:spcAft>
                <a:spcPct val="0"/>
              </a:spcAft>
              <a:buClrTx/>
              <a:buSzTx/>
              <a:buFontTx/>
              <a:buNone/>
              <a:tabLst/>
            </a:pPr>
            <a:r>
              <a:rPr kumimoji="0" lang="en-GB" sz="3600" b="1" i="0" u="none" strike="noStrike" cap="none" normalizeH="0" dirty="0">
                <a:ln>
                  <a:noFill/>
                </a:ln>
                <a:solidFill>
                  <a:schemeClr val="bg1"/>
                </a:solidFill>
                <a:effectLst/>
                <a:latin typeface="Calibri" panose="020F0502020204030204" pitchFamily="34" charset="0"/>
              </a:rPr>
              <a:t>Keep your hands and your feet to yourself.</a:t>
            </a:r>
          </a:p>
        </p:txBody>
      </p:sp>
    </p:spTree>
    <p:extLst>
      <p:ext uri="{BB962C8B-B14F-4D97-AF65-F5344CB8AC3E}">
        <p14:creationId xmlns:p14="http://schemas.microsoft.com/office/powerpoint/2010/main" val="336195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bwMode="auto">
          <a:xfrm>
            <a:off x="1714500" y="182880"/>
            <a:ext cx="8229600" cy="4091940"/>
          </a:xfrm>
          <a:prstGeom prst="wedgeEllipseCallout">
            <a:avLst>
              <a:gd name="adj1" fmla="val -66946"/>
              <a:gd name="adj2" fmla="val -32130"/>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In 5 minutes it will be time to end your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X-Box game</a:t>
            </a:r>
            <a:r>
              <a:rPr kumimoji="0" lang="en-GB" sz="2400" b="1" i="0" u="none" strike="noStrike" cap="none" normalizeH="0" dirty="0">
                <a:ln>
                  <a:noFill/>
                </a:ln>
                <a:solidFill>
                  <a:schemeClr val="tx1"/>
                </a:solidFill>
                <a:effectLst/>
                <a:latin typeface="Calibri" panose="020F0502020204030204" pitchFamily="34" charset="0"/>
              </a:rPr>
              <a:t> because it will be time for bed</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dirty="0">
                <a:ln>
                  <a:noFill/>
                </a:ln>
                <a:solidFill>
                  <a:schemeClr val="tx1"/>
                </a:solidFill>
                <a:effectLst/>
                <a:latin typeface="Calibri" panose="020F0502020204030204" pitchFamily="34" charset="0"/>
              </a:rPr>
              <a:t> in 5 minutes.</a:t>
            </a:r>
          </a:p>
          <a:p>
            <a:pPr marL="0" marR="0" indent="0" algn="ctr" defTabSz="914400" rtl="0" eaLnBrk="1" fontAlgn="base" latinLnBrk="0" hangingPunct="1">
              <a:lnSpc>
                <a:spcPct val="100000"/>
              </a:lnSpc>
              <a:spcBef>
                <a:spcPct val="0"/>
              </a:spcBef>
              <a:spcAft>
                <a:spcPct val="0"/>
              </a:spcAft>
              <a:buClrTx/>
              <a:buSzTx/>
              <a:buFontTx/>
              <a:buNone/>
              <a:tabLst/>
            </a:pPr>
            <a:endParaRPr kumimoji="0" lang="en-GB" sz="2400" b="1" i="0" u="none" strike="noStrike" cap="none" normalizeH="0" dirty="0">
              <a:ln>
                <a:noFill/>
              </a:ln>
              <a:solidFill>
                <a:schemeClr val="tx1"/>
              </a:solidFill>
              <a:effectLst/>
              <a:latin typeface="Calibri" panose="020F0502020204030204"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en-GB" sz="2400" b="1" baseline="0" dirty="0">
                <a:latin typeface="Calibri" panose="020F0502020204030204" pitchFamily="34" charset="0"/>
              </a:rPr>
              <a:t>You</a:t>
            </a:r>
            <a:r>
              <a:rPr lang="en-GB" sz="2400" b="1" dirty="0">
                <a:latin typeface="Calibri" panose="020F0502020204030204" pitchFamily="34" charset="0"/>
              </a:rPr>
              <a:t> have 2 minutes remaining.</a:t>
            </a:r>
          </a:p>
          <a:p>
            <a:pPr marL="0" marR="0" indent="0" algn="ctr" defTabSz="914400" rtl="0" eaLnBrk="1" fontAlgn="base" latinLnBrk="0" hangingPunct="1">
              <a:lnSpc>
                <a:spcPct val="100000"/>
              </a:lnSpc>
              <a:spcBef>
                <a:spcPct val="0"/>
              </a:spcBef>
              <a:spcAft>
                <a:spcPct val="0"/>
              </a:spcAft>
              <a:buClrTx/>
              <a:buSzTx/>
              <a:buFontTx/>
              <a:buNone/>
              <a:tabLst/>
            </a:pPr>
            <a:endParaRPr lang="en-GB" sz="2400" b="1" dirty="0">
              <a:latin typeface="Calibri" panose="020F0502020204030204"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alibri" panose="020F0502020204030204" pitchFamily="34" charset="0"/>
              </a:rPr>
              <a:t>Ok,</a:t>
            </a:r>
            <a:r>
              <a:rPr kumimoji="0" lang="en-GB" sz="2400" b="1" i="0" u="none" strike="noStrike" cap="none" normalizeH="0" dirty="0">
                <a:ln>
                  <a:noFill/>
                </a:ln>
                <a:solidFill>
                  <a:schemeClr val="tx1"/>
                </a:solidFill>
                <a:effectLst/>
                <a:latin typeface="Calibri" panose="020F0502020204030204" pitchFamily="34" charset="0"/>
              </a:rPr>
              <a:t> it is now time to finish. Turn off the</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dirty="0">
                <a:ln>
                  <a:noFill/>
                </a:ln>
                <a:solidFill>
                  <a:schemeClr val="tx1"/>
                </a:solidFill>
                <a:effectLst/>
                <a:latin typeface="Calibri" panose="020F0502020204030204" pitchFamily="34" charset="0"/>
              </a:rPr>
              <a:t> X-Box. It is bed time now.</a:t>
            </a:r>
            <a:endParaRPr kumimoji="0" lang="en-US" sz="2400" b="1" i="0" u="none" strike="noStrike" cap="none" normalizeH="0" baseline="0" dirty="0">
              <a:ln>
                <a:noFill/>
              </a:ln>
              <a:solidFill>
                <a:schemeClr val="tx1"/>
              </a:solidFill>
              <a:effectLst/>
              <a:latin typeface="Calibri" panose="020F0502020204030204" pitchFamily="34" charset="0"/>
            </a:endParaRPr>
          </a:p>
        </p:txBody>
      </p:sp>
      <p:sp>
        <p:nvSpPr>
          <p:cNvPr id="3" name="Rounded Rectangle 2"/>
          <p:cNvSpPr/>
          <p:nvPr/>
        </p:nvSpPr>
        <p:spPr bwMode="auto">
          <a:xfrm>
            <a:off x="617220" y="4526280"/>
            <a:ext cx="10881360" cy="1965960"/>
          </a:xfrm>
          <a:prstGeom prst="roundRect">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2800" b="1" dirty="0">
                <a:solidFill>
                  <a:schemeClr val="bg1"/>
                </a:solidFill>
                <a:latin typeface="Calibri" panose="020F0502020204030204" pitchFamily="34" charset="0"/>
              </a:rPr>
              <a:t>This is effective because it gives the child plenty of warning </a:t>
            </a:r>
          </a:p>
          <a:p>
            <a:pPr marL="0" marR="0" indent="0" algn="ctr" defTabSz="914400" rtl="0" eaLnBrk="1" fontAlgn="base" latinLnBrk="0" hangingPunct="1">
              <a:lnSpc>
                <a:spcPct val="100000"/>
              </a:lnSpc>
              <a:spcBef>
                <a:spcPct val="0"/>
              </a:spcBef>
              <a:spcAft>
                <a:spcPct val="0"/>
              </a:spcAft>
              <a:buClrTx/>
              <a:buSzTx/>
              <a:buFontTx/>
              <a:buNone/>
              <a:tabLst/>
            </a:pPr>
            <a:r>
              <a:rPr lang="en-GB" sz="2800" b="1" dirty="0">
                <a:solidFill>
                  <a:schemeClr val="bg1"/>
                </a:solidFill>
                <a:latin typeface="Calibri" panose="020F0502020204030204" pitchFamily="34" charset="0"/>
              </a:rPr>
              <a:t>and a clear expectation. You must ensure you follow up </a:t>
            </a:r>
          </a:p>
          <a:p>
            <a:pPr marL="0" marR="0" indent="0" algn="ctr" defTabSz="914400" rtl="0" eaLnBrk="1" fontAlgn="base" latinLnBrk="0" hangingPunct="1">
              <a:lnSpc>
                <a:spcPct val="100000"/>
              </a:lnSpc>
              <a:spcBef>
                <a:spcPct val="0"/>
              </a:spcBef>
              <a:spcAft>
                <a:spcPct val="0"/>
              </a:spcAft>
              <a:buClrTx/>
              <a:buSzTx/>
              <a:buFontTx/>
              <a:buNone/>
              <a:tabLst/>
            </a:pPr>
            <a:r>
              <a:rPr lang="en-GB" sz="2800" b="1" dirty="0">
                <a:solidFill>
                  <a:schemeClr val="bg1"/>
                </a:solidFill>
                <a:latin typeface="Calibri" panose="020F0502020204030204" pitchFamily="34" charset="0"/>
              </a:rPr>
              <a:t>on your timescales e.g. remember to go back in </a:t>
            </a:r>
          </a:p>
          <a:p>
            <a:pPr marL="0" marR="0" indent="0" algn="ctr" defTabSz="914400" rtl="0" eaLnBrk="1" fontAlgn="base" latinLnBrk="0" hangingPunct="1">
              <a:lnSpc>
                <a:spcPct val="100000"/>
              </a:lnSpc>
              <a:spcBef>
                <a:spcPct val="0"/>
              </a:spcBef>
              <a:spcAft>
                <a:spcPct val="0"/>
              </a:spcAft>
              <a:buClrTx/>
              <a:buSzTx/>
              <a:buFontTx/>
              <a:buNone/>
              <a:tabLst/>
            </a:pPr>
            <a:r>
              <a:rPr lang="en-GB" sz="2800" b="1" dirty="0">
                <a:solidFill>
                  <a:schemeClr val="bg1"/>
                </a:solidFill>
                <a:latin typeface="Calibri" panose="020F0502020204030204" pitchFamily="34" charset="0"/>
              </a:rPr>
              <a:t>5 minutes or 2 minutes etc.</a:t>
            </a:r>
            <a:endParaRPr kumimoji="0" lang="en-US" sz="2800" b="1" i="0" u="none" strike="noStrike" cap="none" normalizeH="0" baseline="0" dirty="0">
              <a:ln>
                <a:noFill/>
              </a:ln>
              <a:solidFill>
                <a:schemeClr val="bg1"/>
              </a:solidFill>
              <a:effectLst/>
              <a:latin typeface="Calibri" panose="020F0502020204030204" pitchFamily="34" charset="0"/>
            </a:endParaRPr>
          </a:p>
        </p:txBody>
      </p:sp>
      <p:pic>
        <p:nvPicPr>
          <p:cNvPr id="4" name="Picture 3"/>
          <p:cNvPicPr>
            <a:picLocks noChangeAspect="1"/>
          </p:cNvPicPr>
          <p:nvPr/>
        </p:nvPicPr>
        <p:blipFill rotWithShape="1">
          <a:blip r:embed="rId2"/>
          <a:srcRect l="10232" t="3395" r="13593" b="12117"/>
          <a:stretch/>
        </p:blipFill>
        <p:spPr>
          <a:xfrm>
            <a:off x="10061424" y="423080"/>
            <a:ext cx="2130576" cy="2552133"/>
          </a:xfrm>
          <a:prstGeom prst="rect">
            <a:avLst/>
          </a:prstGeom>
        </p:spPr>
      </p:pic>
    </p:spTree>
    <p:extLst>
      <p:ext uri="{BB962C8B-B14F-4D97-AF65-F5344CB8AC3E}">
        <p14:creationId xmlns:p14="http://schemas.microsoft.com/office/powerpoint/2010/main" val="265055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bwMode="auto">
          <a:xfrm>
            <a:off x="7026442" y="457199"/>
            <a:ext cx="3406140" cy="1988820"/>
          </a:xfrm>
          <a:prstGeom prst="wedgeEllipseCallout">
            <a:avLst>
              <a:gd name="adj1" fmla="val 72456"/>
              <a:gd name="adj2" fmla="val -56050"/>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40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Be good!</a:t>
            </a:r>
            <a:endParaRPr kumimoji="0" lang="en-US" sz="40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sp>
        <p:nvSpPr>
          <p:cNvPr id="3" name="Rounded Rectangle 2"/>
          <p:cNvSpPr/>
          <p:nvPr/>
        </p:nvSpPr>
        <p:spPr bwMode="auto">
          <a:xfrm>
            <a:off x="4981073" y="2815390"/>
            <a:ext cx="6641431" cy="3657600"/>
          </a:xfrm>
          <a:prstGeom prst="roundRect">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Too vague. When the child is </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calm, sit with them to talk </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through what your expectations</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of being good are. </a:t>
            </a:r>
          </a:p>
          <a:p>
            <a:pPr marL="0" marR="0" indent="0" algn="ctr" defTabSz="914400" rtl="0" eaLnBrk="1" fontAlgn="base" latinLnBrk="0" hangingPunct="1">
              <a:lnSpc>
                <a:spcPct val="100000"/>
              </a:lnSpc>
              <a:spcBef>
                <a:spcPct val="0"/>
              </a:spcBef>
              <a:spcAft>
                <a:spcPct val="0"/>
              </a:spcAft>
              <a:buClrTx/>
              <a:buSzTx/>
              <a:buFontTx/>
              <a:buNone/>
              <a:tabLst/>
            </a:pPr>
            <a:endParaRPr lang="en-GB" sz="3200" b="1" dirty="0">
              <a:solidFill>
                <a:schemeClr val="bg1"/>
              </a:solidFill>
              <a:latin typeface="Calibri" panose="020F0502020204030204"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What behaviours do you expect </a:t>
            </a:r>
          </a:p>
          <a:p>
            <a:pPr marL="0" marR="0" indent="0" algn="ctr" defTabSz="914400" rtl="0" eaLnBrk="1" fontAlgn="base" latinLnBrk="0" hangingPunct="1">
              <a:lnSpc>
                <a:spcPct val="100000"/>
              </a:lnSpc>
              <a:spcBef>
                <a:spcPct val="0"/>
              </a:spcBef>
              <a:spcAft>
                <a:spcPct val="0"/>
              </a:spcAft>
              <a:buClrTx/>
              <a:buSzTx/>
              <a:buFontTx/>
              <a:buNone/>
              <a:tabLst/>
            </a:pPr>
            <a:r>
              <a:rPr lang="en-GB" sz="3200" b="1" dirty="0">
                <a:solidFill>
                  <a:schemeClr val="bg1"/>
                </a:solidFill>
                <a:latin typeface="Calibri" panose="020F0502020204030204" pitchFamily="34" charset="0"/>
              </a:rPr>
              <a:t>to see f</a:t>
            </a:r>
            <a:r>
              <a:rPr kumimoji="0" lang="en-GB" sz="3200" b="1" i="0" u="none" strike="noStrike" cap="none" normalizeH="0" baseline="0" dirty="0">
                <a:ln>
                  <a:noFill/>
                </a:ln>
                <a:solidFill>
                  <a:schemeClr val="bg1"/>
                </a:solidFill>
                <a:effectLst/>
                <a:latin typeface="Calibri" panose="020F0502020204030204" pitchFamily="34" charset="0"/>
              </a:rPr>
              <a:t>rom </a:t>
            </a:r>
            <a:r>
              <a:rPr kumimoji="0" lang="en-GB" sz="3200" b="1" i="0" u="none" strike="noStrike" cap="none" normalizeH="0" dirty="0">
                <a:ln>
                  <a:noFill/>
                </a:ln>
                <a:solidFill>
                  <a:schemeClr val="bg1"/>
                </a:solidFill>
                <a:effectLst/>
                <a:latin typeface="Calibri" panose="020F0502020204030204" pitchFamily="34" charset="0"/>
              </a:rPr>
              <a:t>your child?</a:t>
            </a:r>
            <a:endParaRPr kumimoji="0" lang="en-US" sz="3200" b="1" i="0" u="none" strike="noStrike" cap="none" normalizeH="0" baseline="0" dirty="0">
              <a:ln>
                <a:noFill/>
              </a:ln>
              <a:solidFill>
                <a:schemeClr val="bg1"/>
              </a:solidFill>
              <a:effectLst/>
              <a:latin typeface="Calibri" panose="020F0502020204030204" pitchFamily="34" charset="0"/>
            </a:endParaRPr>
          </a:p>
        </p:txBody>
      </p:sp>
      <p:pic>
        <p:nvPicPr>
          <p:cNvPr id="5122" name="Picture 2" descr="Image result for child numbers confus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147" y="457199"/>
            <a:ext cx="3547979" cy="5812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20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469756"/>
          </a:xfrm>
          <a:solidFill>
            <a:srgbClr val="1437CE"/>
          </a:solidFill>
        </p:spPr>
        <p:txBody>
          <a:bodyPr/>
          <a:lstStyle/>
          <a:p>
            <a:r>
              <a:rPr lang="en-GB" b="1" dirty="0">
                <a:solidFill>
                  <a:schemeClr val="bg1"/>
                </a:solidFill>
                <a:latin typeface="Calibri" panose="020F0502020204030204" pitchFamily="34" charset="0"/>
              </a:rPr>
              <a:t>Ways in which you can deal with behaviour safely and effectively</a:t>
            </a:r>
            <a:endParaRPr lang="en-US" b="1" dirty="0">
              <a:solidFill>
                <a:schemeClr val="bg1"/>
              </a:solidFill>
              <a:latin typeface="Calibri" panose="020F0502020204030204" pitchFamily="34" charset="0"/>
            </a:endParaRPr>
          </a:p>
        </p:txBody>
      </p:sp>
      <p:sp>
        <p:nvSpPr>
          <p:cNvPr id="3" name="Content Placeholder 2"/>
          <p:cNvSpPr>
            <a:spLocks noGrp="1"/>
          </p:cNvSpPr>
          <p:nvPr>
            <p:ph idx="1"/>
          </p:nvPr>
        </p:nvSpPr>
        <p:spPr>
          <a:xfrm>
            <a:off x="609600" y="2120705"/>
            <a:ext cx="10972800" cy="4525963"/>
          </a:xfrm>
        </p:spPr>
        <p:txBody>
          <a:bodyPr/>
          <a:lstStyle/>
          <a:p>
            <a:r>
              <a:rPr lang="en-GB" dirty="0">
                <a:latin typeface="Calibri" panose="020F0502020204030204" pitchFamily="34" charset="0"/>
              </a:rPr>
              <a:t>Remain calm</a:t>
            </a:r>
          </a:p>
          <a:p>
            <a:pPr marL="0" indent="0">
              <a:buNone/>
            </a:pPr>
            <a:endParaRPr lang="en-GB" dirty="0">
              <a:latin typeface="Calibri" panose="020F0502020204030204" pitchFamily="34" charset="0"/>
            </a:endParaRPr>
          </a:p>
          <a:p>
            <a:r>
              <a:rPr lang="en-GB" dirty="0">
                <a:latin typeface="Calibri" panose="020F0502020204030204" pitchFamily="34" charset="0"/>
              </a:rPr>
              <a:t>Be consistent and clear</a:t>
            </a:r>
          </a:p>
          <a:p>
            <a:pPr marL="0" indent="0">
              <a:buNone/>
            </a:pPr>
            <a:endParaRPr lang="en-GB" dirty="0">
              <a:latin typeface="Calibri" panose="020F0502020204030204" pitchFamily="34" charset="0"/>
            </a:endParaRPr>
          </a:p>
          <a:p>
            <a:r>
              <a:rPr lang="en-GB" dirty="0">
                <a:latin typeface="Calibri" panose="020F0502020204030204" pitchFamily="34" charset="0"/>
              </a:rPr>
              <a:t>Reinforce positive behaviour</a:t>
            </a:r>
          </a:p>
          <a:p>
            <a:pPr marL="0" indent="0">
              <a:buNone/>
            </a:pPr>
            <a:endParaRPr lang="en-GB" dirty="0">
              <a:latin typeface="Calibri" panose="020F0502020204030204" pitchFamily="34" charset="0"/>
            </a:endParaRPr>
          </a:p>
          <a:p>
            <a:r>
              <a:rPr lang="en-GB" dirty="0">
                <a:latin typeface="Calibri" panose="020F0502020204030204" pitchFamily="34" charset="0"/>
              </a:rPr>
              <a:t>Ignore negative behaviour</a:t>
            </a:r>
            <a:endParaRPr lang="en-US" dirty="0">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7705870" y="2392679"/>
            <a:ext cx="3365403" cy="3365403"/>
          </a:xfrm>
          <a:prstGeom prst="rect">
            <a:avLst/>
          </a:prstGeom>
        </p:spPr>
      </p:pic>
    </p:spTree>
    <p:extLst>
      <p:ext uri="{BB962C8B-B14F-4D97-AF65-F5344CB8AC3E}">
        <p14:creationId xmlns:p14="http://schemas.microsoft.com/office/powerpoint/2010/main" val="3685805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4531" y="2602219"/>
            <a:ext cx="10363200" cy="1470025"/>
          </a:xfrm>
          <a:solidFill>
            <a:srgbClr val="1437CE"/>
          </a:solidFill>
        </p:spPr>
        <p:txBody>
          <a:bodyPr/>
          <a:lstStyle/>
          <a:p>
            <a:r>
              <a:rPr lang="en-GB" b="1" dirty="0">
                <a:solidFill>
                  <a:schemeClr val="bg1"/>
                </a:solidFill>
                <a:latin typeface="Calibri" panose="020F0502020204030204" pitchFamily="34" charset="0"/>
              </a:rPr>
              <a:t>How can you reinforce positive behaviour?</a:t>
            </a:r>
            <a:endParaRPr lang="en-US"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340936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2903220" y="817245"/>
            <a:ext cx="3337560" cy="748665"/>
          </a:xfrm>
          <a:prstGeom prst="roundRect">
            <a:avLst/>
          </a:prstGeom>
          <a:solidFill>
            <a:srgbClr val="00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tx1"/>
                </a:solidFill>
                <a:effectLst/>
                <a:latin typeface="Calibri" panose="020F0502020204030204" pitchFamily="34" charset="0"/>
              </a:rPr>
              <a:t>Role-modelling</a:t>
            </a:r>
            <a:endParaRPr kumimoji="0" lang="en-US" sz="3200" b="1" i="0" u="none" strike="noStrike" cap="none" normalizeH="0" baseline="0" dirty="0">
              <a:ln>
                <a:noFill/>
              </a:ln>
              <a:solidFill>
                <a:schemeClr val="tx1"/>
              </a:solidFill>
              <a:effectLst/>
              <a:latin typeface="Calibri" panose="020F0502020204030204" pitchFamily="34" charset="0"/>
            </a:endParaRPr>
          </a:p>
        </p:txBody>
      </p:sp>
      <p:sp>
        <p:nvSpPr>
          <p:cNvPr id="6" name="Rounded Rectangle 5"/>
          <p:cNvSpPr/>
          <p:nvPr/>
        </p:nvSpPr>
        <p:spPr bwMode="auto">
          <a:xfrm>
            <a:off x="8940165" y="375286"/>
            <a:ext cx="2750820" cy="1672588"/>
          </a:xfrm>
          <a:prstGeom prst="roundRect">
            <a:avLst/>
          </a:prstGeom>
          <a:solidFill>
            <a:srgbClr val="B6246D"/>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Non-cost /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low-cost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rewards</a:t>
            </a:r>
            <a:endParaRPr kumimoji="0" lang="en-US" sz="3200" b="1" i="0" u="none" strike="noStrike" cap="none" normalizeH="0" baseline="0" dirty="0">
              <a:ln>
                <a:noFill/>
              </a:ln>
              <a:solidFill>
                <a:schemeClr val="bg1"/>
              </a:solidFill>
              <a:effectLst/>
              <a:latin typeface="Calibri" panose="020F0502020204030204" pitchFamily="34" charset="0"/>
            </a:endParaRPr>
          </a:p>
        </p:txBody>
      </p:sp>
      <p:sp>
        <p:nvSpPr>
          <p:cNvPr id="7" name="Rounded Rectangle 6"/>
          <p:cNvSpPr/>
          <p:nvPr/>
        </p:nvSpPr>
        <p:spPr bwMode="auto">
          <a:xfrm>
            <a:off x="3101340" y="4939664"/>
            <a:ext cx="3139440" cy="1169670"/>
          </a:xfrm>
          <a:prstGeom prst="roundRect">
            <a:avLst/>
          </a:prstGeom>
          <a:solidFill>
            <a:srgbClr val="FFC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tx1"/>
                </a:solidFill>
                <a:effectLst/>
                <a:latin typeface="Calibri" panose="020F0502020204030204" pitchFamily="34" charset="0"/>
              </a:rPr>
              <a:t>Reward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tx1"/>
                </a:solidFill>
                <a:effectLst/>
                <a:latin typeface="Calibri" panose="020F0502020204030204" pitchFamily="34" charset="0"/>
              </a:rPr>
              <a:t>Charts</a:t>
            </a:r>
            <a:endParaRPr kumimoji="0" lang="en-US" sz="3200" b="1" i="0" u="none" strike="noStrike" cap="none" normalizeH="0" baseline="0" dirty="0">
              <a:ln>
                <a:noFill/>
              </a:ln>
              <a:solidFill>
                <a:schemeClr val="tx1"/>
              </a:solidFill>
              <a:effectLst/>
              <a:latin typeface="Calibri" panose="020F0502020204030204" pitchFamily="34" charset="0"/>
            </a:endParaRPr>
          </a:p>
        </p:txBody>
      </p:sp>
      <p:sp>
        <p:nvSpPr>
          <p:cNvPr id="8" name="Rounded Rectangle 7"/>
          <p:cNvSpPr/>
          <p:nvPr/>
        </p:nvSpPr>
        <p:spPr bwMode="auto">
          <a:xfrm>
            <a:off x="291465" y="2640329"/>
            <a:ext cx="3177540" cy="1169670"/>
          </a:xfrm>
          <a:prstGeom prst="roundRect">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Labelled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praise</a:t>
            </a:r>
            <a:endParaRPr kumimoji="0" lang="en-US" sz="3200" b="1" i="0" u="none" strike="noStrike" cap="none" normalizeH="0" baseline="0" dirty="0">
              <a:ln>
                <a:noFill/>
              </a:ln>
              <a:solidFill>
                <a:schemeClr val="bg1"/>
              </a:solidFill>
              <a:effectLst/>
              <a:latin typeface="Calibri" panose="020F0502020204030204" pitchFamily="34" charset="0"/>
            </a:endParaRPr>
          </a:p>
        </p:txBody>
      </p:sp>
      <p:sp>
        <p:nvSpPr>
          <p:cNvPr id="9" name="Rounded Rectangle 8"/>
          <p:cNvSpPr/>
          <p:nvPr/>
        </p:nvSpPr>
        <p:spPr bwMode="auto">
          <a:xfrm>
            <a:off x="8709660" y="4939664"/>
            <a:ext cx="3192780" cy="1584960"/>
          </a:xfrm>
          <a:prstGeom prst="roundRect">
            <a:avLst/>
          </a:prstGeom>
          <a:solidFill>
            <a:srgbClr val="00B0F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effectLst/>
                <a:latin typeface="Calibri" panose="020F0502020204030204" pitchFamily="34" charset="0"/>
              </a:rPr>
              <a:t>Praise even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effectLst/>
                <a:latin typeface="Calibri" panose="020F0502020204030204" pitchFamily="34" charset="0"/>
              </a:rPr>
              <a:t>small things</a:t>
            </a:r>
            <a:endParaRPr kumimoji="0" lang="en-US" sz="3200" b="1" i="0" u="none" strike="noStrike" cap="none" normalizeH="0" baseline="0" dirty="0">
              <a:ln>
                <a:noFill/>
              </a:ln>
              <a:effectLst/>
              <a:latin typeface="Calibri" panose="020F0502020204030204" pitchFamily="34" charset="0"/>
            </a:endParaRPr>
          </a:p>
        </p:txBody>
      </p:sp>
      <p:sp>
        <p:nvSpPr>
          <p:cNvPr id="10" name="Rounded Rectangle 9"/>
          <p:cNvSpPr/>
          <p:nvPr/>
        </p:nvSpPr>
        <p:spPr bwMode="auto">
          <a:xfrm>
            <a:off x="5408295" y="2529838"/>
            <a:ext cx="3947160" cy="1451610"/>
          </a:xfrm>
          <a:prstGeom prst="roundRect">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Reinforcing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a:ln>
                  <a:noFill/>
                </a:ln>
                <a:solidFill>
                  <a:schemeClr val="bg1"/>
                </a:solidFill>
                <a:effectLst/>
                <a:latin typeface="Calibri" panose="020F0502020204030204" pitchFamily="34" charset="0"/>
              </a:rPr>
              <a:t>Positive Behaviour</a:t>
            </a:r>
            <a:endParaRPr kumimoji="0" lang="en-US" sz="3200" b="1" i="0" u="none" strike="noStrike" cap="none" normalizeH="0" baseline="0" dirty="0">
              <a:ln>
                <a:noFill/>
              </a:ln>
              <a:solidFill>
                <a:schemeClr val="bg1"/>
              </a:solidFill>
              <a:effectLst/>
              <a:latin typeface="Calibri" panose="020F0502020204030204" pitchFamily="34" charset="0"/>
            </a:endParaRPr>
          </a:p>
        </p:txBody>
      </p:sp>
      <p:grpSp>
        <p:nvGrpSpPr>
          <p:cNvPr id="24" name="Group 23"/>
          <p:cNvGrpSpPr/>
          <p:nvPr/>
        </p:nvGrpSpPr>
        <p:grpSpPr>
          <a:xfrm>
            <a:off x="4000500" y="1674495"/>
            <a:ext cx="5101590" cy="3080384"/>
            <a:chOff x="4000500" y="1674495"/>
            <a:chExt cx="5101590" cy="3080384"/>
          </a:xfrm>
        </p:grpSpPr>
        <p:cxnSp>
          <p:nvCxnSpPr>
            <p:cNvPr id="12" name="Straight Arrow Connector 11"/>
            <p:cNvCxnSpPr/>
            <p:nvPr/>
          </p:nvCxnSpPr>
          <p:spPr bwMode="auto">
            <a:xfrm flipH="1" flipV="1">
              <a:off x="5486400" y="1674495"/>
              <a:ext cx="160020" cy="630555"/>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flipV="1">
              <a:off x="8183880" y="1844516"/>
              <a:ext cx="365760" cy="593886"/>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a:off x="8778240" y="4029075"/>
              <a:ext cx="323850" cy="626744"/>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p:nvPr/>
          </p:nvCxnSpPr>
          <p:spPr bwMode="auto">
            <a:xfrm flipH="1">
              <a:off x="4000500" y="3255643"/>
              <a:ext cx="960120" cy="24767"/>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Arrow Connector 18"/>
            <p:cNvCxnSpPr/>
            <p:nvPr/>
          </p:nvCxnSpPr>
          <p:spPr bwMode="auto">
            <a:xfrm flipH="1">
              <a:off x="5244465" y="4110990"/>
              <a:ext cx="163830" cy="643889"/>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279782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1437CE"/>
          </a:solidFill>
        </p:spPr>
        <p:txBody>
          <a:bodyPr/>
          <a:lstStyle/>
          <a:p>
            <a:r>
              <a:rPr lang="en-GB" b="1" dirty="0">
                <a:solidFill>
                  <a:schemeClr val="bg1"/>
                </a:solidFill>
                <a:latin typeface="Calibri" panose="020F0502020204030204" pitchFamily="34" charset="0"/>
              </a:rPr>
              <a:t>Benefits of Reward Charts</a:t>
            </a:r>
            <a:endParaRPr lang="en-US" b="1" dirty="0">
              <a:solidFill>
                <a:schemeClr val="bg1"/>
              </a:solidFill>
              <a:latin typeface="Calibri" panose="020F0502020204030204" pitchFamily="34" charset="0"/>
            </a:endParaRPr>
          </a:p>
        </p:txBody>
      </p:sp>
      <p:sp>
        <p:nvSpPr>
          <p:cNvPr id="3" name="Content Placeholder 2"/>
          <p:cNvSpPr>
            <a:spLocks noGrp="1"/>
          </p:cNvSpPr>
          <p:nvPr>
            <p:ph idx="1"/>
          </p:nvPr>
        </p:nvSpPr>
        <p:spPr/>
        <p:txBody>
          <a:bodyPr/>
          <a:lstStyle/>
          <a:p>
            <a:r>
              <a:rPr lang="en-GB" sz="4000" dirty="0">
                <a:latin typeface="Calibri" panose="020F0502020204030204" pitchFamily="34" charset="0"/>
              </a:rPr>
              <a:t>Valuable way for children to track their own progress.</a:t>
            </a:r>
          </a:p>
          <a:p>
            <a:pPr marL="0" indent="0">
              <a:buNone/>
            </a:pPr>
            <a:endParaRPr lang="en-GB" sz="4000" dirty="0">
              <a:latin typeface="Calibri" panose="020F0502020204030204" pitchFamily="34" charset="0"/>
            </a:endParaRPr>
          </a:p>
          <a:p>
            <a:r>
              <a:rPr lang="en-GB" sz="4000" dirty="0">
                <a:latin typeface="Calibri" panose="020F0502020204030204" pitchFamily="34" charset="0"/>
              </a:rPr>
              <a:t>Do not cost anything / low cost.</a:t>
            </a:r>
          </a:p>
          <a:p>
            <a:pPr marL="0" indent="0">
              <a:buNone/>
            </a:pPr>
            <a:endParaRPr lang="en-GB" sz="4000" dirty="0">
              <a:latin typeface="Calibri" panose="020F0502020204030204" pitchFamily="34" charset="0"/>
            </a:endParaRPr>
          </a:p>
          <a:p>
            <a:r>
              <a:rPr lang="en-GB" sz="4000" dirty="0">
                <a:latin typeface="Calibri" panose="020F0502020204030204" pitchFamily="34" charset="0"/>
              </a:rPr>
              <a:t>Can be re-used at a later date.</a:t>
            </a:r>
            <a:endParaRPr lang="en-US" sz="4000" dirty="0">
              <a:latin typeface="Calibri" panose="020F0502020204030204" pitchFamily="34" charset="0"/>
            </a:endParaRPr>
          </a:p>
        </p:txBody>
      </p:sp>
      <p:pic>
        <p:nvPicPr>
          <p:cNvPr id="4" name="Picture 3"/>
          <p:cNvPicPr>
            <a:picLocks noChangeAspect="1"/>
          </p:cNvPicPr>
          <p:nvPr/>
        </p:nvPicPr>
        <p:blipFill>
          <a:blip r:embed="rId2"/>
          <a:stretch>
            <a:fillRect/>
          </a:stretch>
        </p:blipFill>
        <p:spPr>
          <a:xfrm>
            <a:off x="8728784" y="3601387"/>
            <a:ext cx="2581641" cy="2524777"/>
          </a:xfrm>
          <a:prstGeom prst="rect">
            <a:avLst/>
          </a:prstGeom>
        </p:spPr>
      </p:pic>
    </p:spTree>
    <p:extLst>
      <p:ext uri="{BB962C8B-B14F-4D97-AF65-F5344CB8AC3E}">
        <p14:creationId xmlns:p14="http://schemas.microsoft.com/office/powerpoint/2010/main" val="719469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8160"/>
            <a:ext cx="10972800" cy="1143000"/>
          </a:xfrm>
          <a:solidFill>
            <a:srgbClr val="1437CE"/>
          </a:solidFill>
        </p:spPr>
        <p:txBody>
          <a:bodyPr/>
          <a:lstStyle/>
          <a:p>
            <a:r>
              <a:rPr lang="en-GB" sz="4800" b="1" dirty="0">
                <a:solidFill>
                  <a:schemeClr val="bg1"/>
                </a:solidFill>
                <a:latin typeface="Calibri" panose="020F0502020204030204" pitchFamily="34" charset="0"/>
              </a:rPr>
              <a:t>Principles of a Reward Chart</a:t>
            </a:r>
            <a:endParaRPr lang="en-US" sz="4800" b="1" dirty="0">
              <a:solidFill>
                <a:schemeClr val="bg1"/>
              </a:solidFill>
              <a:latin typeface="Calibri" panose="020F0502020204030204" pitchFamily="34" charset="0"/>
            </a:endParaRPr>
          </a:p>
        </p:txBody>
      </p:sp>
      <p:sp>
        <p:nvSpPr>
          <p:cNvPr id="3" name="Content Placeholder 2"/>
          <p:cNvSpPr>
            <a:spLocks noGrp="1"/>
          </p:cNvSpPr>
          <p:nvPr>
            <p:ph idx="1"/>
          </p:nvPr>
        </p:nvSpPr>
        <p:spPr>
          <a:xfrm>
            <a:off x="609600" y="1281160"/>
            <a:ext cx="10972800" cy="4525963"/>
          </a:xfrm>
        </p:spPr>
        <p:txBody>
          <a:bodyPr/>
          <a:lstStyle/>
          <a:p>
            <a:r>
              <a:rPr lang="en-GB" dirty="0">
                <a:latin typeface="Calibri" panose="020F0502020204030204" pitchFamily="34" charset="0"/>
              </a:rPr>
              <a:t>The way it is explained.</a:t>
            </a:r>
          </a:p>
          <a:p>
            <a:r>
              <a:rPr lang="en-GB" dirty="0">
                <a:latin typeface="Calibri" panose="020F0502020204030204" pitchFamily="34" charset="0"/>
              </a:rPr>
              <a:t>Agree with your child (before you start) when/for what reason the sticker will be awarded.</a:t>
            </a:r>
          </a:p>
          <a:p>
            <a:r>
              <a:rPr lang="en-GB" dirty="0">
                <a:latin typeface="Calibri" panose="020F0502020204030204" pitchFamily="34" charset="0"/>
              </a:rPr>
              <a:t>Agree achievable goals – not too many.</a:t>
            </a:r>
          </a:p>
          <a:p>
            <a:r>
              <a:rPr lang="en-GB" dirty="0">
                <a:latin typeface="Calibri" panose="020F0502020204030204" pitchFamily="34" charset="0"/>
              </a:rPr>
              <a:t>Agree what “special thing” will happen when the goal has been reached.</a:t>
            </a:r>
          </a:p>
          <a:p>
            <a:r>
              <a:rPr lang="en-GB" dirty="0">
                <a:latin typeface="Calibri" panose="020F0502020204030204" pitchFamily="34" charset="0"/>
              </a:rPr>
              <a:t>Allow child to decorate their own chart with parents/carers.</a:t>
            </a:r>
          </a:p>
          <a:p>
            <a:r>
              <a:rPr lang="en-GB" dirty="0">
                <a:latin typeface="Calibri" panose="020F0502020204030204" pitchFamily="34" charset="0"/>
              </a:rPr>
              <a:t>Do NOT remove stickers.</a:t>
            </a:r>
          </a:p>
          <a:p>
            <a:r>
              <a:rPr lang="en-GB" dirty="0">
                <a:latin typeface="Calibri" panose="020F0502020204030204" pitchFamily="34" charset="0"/>
              </a:rPr>
              <a:t>Do NOT expect an improvement in too many different behaviours all at once.</a:t>
            </a:r>
            <a:endParaRPr lang="en-US" dirty="0">
              <a:latin typeface="Calibri" panose="020F0502020204030204" pitchFamily="34" charset="0"/>
            </a:endParaRPr>
          </a:p>
        </p:txBody>
      </p:sp>
    </p:spTree>
    <p:extLst>
      <p:ext uri="{BB962C8B-B14F-4D97-AF65-F5344CB8AC3E}">
        <p14:creationId xmlns:p14="http://schemas.microsoft.com/office/powerpoint/2010/main" val="3651160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0671" y="231287"/>
            <a:ext cx="10363200" cy="1470025"/>
          </a:xfrm>
          <a:solidFill>
            <a:srgbClr val="1437CE"/>
          </a:solidFill>
        </p:spPr>
        <p:txBody>
          <a:bodyPr/>
          <a:lstStyle/>
          <a:p>
            <a:r>
              <a:rPr lang="en-GB" b="1" dirty="0">
                <a:solidFill>
                  <a:schemeClr val="bg1"/>
                </a:solidFill>
                <a:latin typeface="Calibri" panose="020F0502020204030204" pitchFamily="34" charset="0"/>
              </a:rPr>
              <a:t>What can you do so that you are not </a:t>
            </a:r>
            <a:br>
              <a:rPr lang="en-GB" b="1" dirty="0">
                <a:solidFill>
                  <a:schemeClr val="bg1"/>
                </a:solidFill>
                <a:latin typeface="Calibri" panose="020F0502020204030204" pitchFamily="34" charset="0"/>
              </a:rPr>
            </a:br>
            <a:r>
              <a:rPr lang="en-GB" b="1" dirty="0">
                <a:solidFill>
                  <a:schemeClr val="bg1"/>
                </a:solidFill>
                <a:latin typeface="Calibri" panose="020F0502020204030204" pitchFamily="34" charset="0"/>
              </a:rPr>
              <a:t>re-</a:t>
            </a:r>
            <a:r>
              <a:rPr lang="en-GB" b="1" dirty="0" err="1">
                <a:solidFill>
                  <a:schemeClr val="bg1"/>
                </a:solidFill>
                <a:latin typeface="Calibri" panose="020F0502020204030204" pitchFamily="34" charset="0"/>
              </a:rPr>
              <a:t>inforcing</a:t>
            </a:r>
            <a:r>
              <a:rPr lang="en-GB" b="1" dirty="0">
                <a:solidFill>
                  <a:schemeClr val="bg1"/>
                </a:solidFill>
                <a:latin typeface="Calibri" panose="020F0502020204030204" pitchFamily="34" charset="0"/>
              </a:rPr>
              <a:t> negative behaviour?</a:t>
            </a:r>
            <a:endParaRPr lang="en-US" b="1" dirty="0">
              <a:solidFill>
                <a:schemeClr val="bg1"/>
              </a:solidFill>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3613053" y="1846383"/>
            <a:ext cx="4869766" cy="4869766"/>
          </a:xfrm>
          <a:prstGeom prst="rect">
            <a:avLst/>
          </a:prstGeom>
        </p:spPr>
      </p:pic>
    </p:spTree>
    <p:extLst>
      <p:ext uri="{BB962C8B-B14F-4D97-AF65-F5344CB8AC3E}">
        <p14:creationId xmlns:p14="http://schemas.microsoft.com/office/powerpoint/2010/main" val="3452440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type="ctrTitle"/>
          </p:nvPr>
        </p:nvSpPr>
        <p:spPr>
          <a:xfrm>
            <a:off x="900332" y="2172629"/>
            <a:ext cx="10363200" cy="2497845"/>
          </a:xfrm>
          <a:solidFill>
            <a:srgbClr val="1437CE"/>
          </a:solidFill>
        </p:spPr>
        <p:txBody>
          <a:bodyPr/>
          <a:lstStyle/>
          <a:p>
            <a:r>
              <a:rPr lang="en-GB" b="1" dirty="0">
                <a:solidFill>
                  <a:schemeClr val="bg1"/>
                </a:solidFill>
                <a:latin typeface="Calibri" panose="020F0502020204030204" pitchFamily="34" charset="0"/>
              </a:rPr>
              <a:t>In your groups, write a list of things that you can do to avoid encouraging a repeat of the negative behaviour.</a:t>
            </a:r>
            <a:endParaRPr lang="en-US"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1395767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bwMode="auto">
          <a:xfrm>
            <a:off x="9009797" y="4253549"/>
            <a:ext cx="2544171" cy="1417092"/>
          </a:xfrm>
          <a:prstGeom prst="roundRect">
            <a:avLst/>
          </a:prstGeom>
          <a:solidFill>
            <a:srgbClr val="B6246D"/>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Keep an open mind</a:t>
            </a:r>
          </a:p>
          <a:p>
            <a:pPr marL="285750" marR="0" indent="-285750" algn="l" defTabSz="914400" rtl="0" eaLnBrk="1" fontAlgn="base" latinLnBrk="0" hangingPunct="1">
              <a:lnSpc>
                <a:spcPct val="100000"/>
              </a:lnSpc>
              <a:spcBef>
                <a:spcPct val="0"/>
              </a:spcBef>
              <a:spcAft>
                <a:spcPct val="0"/>
              </a:spcAft>
              <a:buClrTx/>
              <a:buSzTx/>
              <a:buFontTx/>
              <a:buChar char="-"/>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support school </a:t>
            </a:r>
          </a:p>
          <a:p>
            <a:pPr marR="0" algn="l" defTabSz="914400" rtl="0" eaLnBrk="1" fontAlgn="base" latinLnBrk="0" hangingPunct="1">
              <a:lnSpc>
                <a:spcPct val="100000"/>
              </a:lnSpc>
              <a:spcBef>
                <a:spcPct val="0"/>
              </a:spcBef>
              <a:spcAft>
                <a:spcPct val="0"/>
              </a:spcAft>
              <a:buClrTx/>
              <a:buSzTx/>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when informed about</a:t>
            </a:r>
          </a:p>
          <a:p>
            <a:pPr marR="0" algn="l" defTabSz="914400" rtl="0" eaLnBrk="1" fontAlgn="base" latinLnBrk="0" hangingPunct="1">
              <a:lnSpc>
                <a:spcPct val="100000"/>
              </a:lnSpc>
              <a:spcBef>
                <a:spcPct val="0"/>
              </a:spcBef>
              <a:spcAft>
                <a:spcPct val="0"/>
              </a:spcAft>
              <a:buClrTx/>
              <a:buSzTx/>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negative behaviour.</a:t>
            </a:r>
            <a:endParaRPr kumimoji="0" lang="en-US"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endParaRPr>
          </a:p>
        </p:txBody>
      </p:sp>
      <p:sp>
        <p:nvSpPr>
          <p:cNvPr id="6" name="Rounded Rectangle 5"/>
          <p:cNvSpPr/>
          <p:nvPr/>
        </p:nvSpPr>
        <p:spPr bwMode="auto">
          <a:xfrm>
            <a:off x="2925171" y="234854"/>
            <a:ext cx="2784143" cy="1796955"/>
          </a:xfrm>
          <a:prstGeom prst="roundRect">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Role-modelling: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Show your child</a:t>
            </a:r>
            <a:r>
              <a:rPr kumimoji="0" lang="en-GB" sz="2000" b="1" i="0" u="none" strike="noStrike" cap="none" normalizeH="0" dirty="0">
                <a:ln>
                  <a:noFill/>
                </a:ln>
                <a:solidFill>
                  <a:schemeClr val="bg1"/>
                </a:solidFill>
                <a:effectLst/>
                <a:latin typeface="Calibri" panose="020F0502020204030204" pitchFamily="34" charset="0"/>
                <a:cs typeface="Arial" panose="020B0604020202020204" pitchFamily="34" charset="0"/>
              </a:rPr>
              <a:t> how you</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dirty="0">
                <a:ln>
                  <a:noFill/>
                </a:ln>
                <a:solidFill>
                  <a:schemeClr val="bg1"/>
                </a:solidFill>
                <a:effectLst/>
                <a:latin typeface="Calibri" panose="020F0502020204030204" pitchFamily="34" charset="0"/>
                <a:cs typeface="Arial" panose="020B0604020202020204" pitchFamily="34" charset="0"/>
              </a:rPr>
              <a:t>can deal with conflict in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dirty="0">
                <a:ln>
                  <a:noFill/>
                </a:ln>
                <a:solidFill>
                  <a:schemeClr val="bg1"/>
                </a:solidFill>
                <a:effectLst/>
                <a:latin typeface="Calibri" panose="020F0502020204030204" pitchFamily="34" charset="0"/>
                <a:cs typeface="Arial" panose="020B0604020202020204" pitchFamily="34" charset="0"/>
              </a:rPr>
              <a:t>a positive way. </a:t>
            </a: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Don’t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rPr>
              <a:t>enter into arguments.</a:t>
            </a:r>
            <a:endParaRPr kumimoji="0" lang="en-US" sz="2000" b="1" i="0" u="none" strike="noStrike" cap="none" normalizeH="0" baseline="0" dirty="0">
              <a:ln>
                <a:noFill/>
              </a:ln>
              <a:solidFill>
                <a:schemeClr val="bg1"/>
              </a:solidFill>
              <a:effectLst/>
              <a:latin typeface="Calibri" panose="020F0502020204030204" pitchFamily="34" charset="0"/>
              <a:cs typeface="Arial" panose="020B0604020202020204" pitchFamily="34" charset="0"/>
            </a:endParaRPr>
          </a:p>
        </p:txBody>
      </p:sp>
      <p:sp>
        <p:nvSpPr>
          <p:cNvPr id="7" name="Rounded Rectangle 6"/>
          <p:cNvSpPr/>
          <p:nvPr/>
        </p:nvSpPr>
        <p:spPr bwMode="auto">
          <a:xfrm>
            <a:off x="5821907" y="4888170"/>
            <a:ext cx="2390633" cy="1339755"/>
          </a:xfrm>
          <a:prstGeom prst="roundRect">
            <a:avLst/>
          </a:prstGeom>
          <a:solidFill>
            <a:srgbClr val="00B0F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Do not talk about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your child’s negative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behaviour in front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of your</a:t>
            </a:r>
            <a:r>
              <a:rPr kumimoji="0" lang="en-GB" sz="2000" b="1" i="0" u="none" strike="noStrike" cap="none" normalizeH="0" dirty="0">
                <a:ln>
                  <a:noFill/>
                </a:ln>
                <a:solidFill>
                  <a:schemeClr val="tx1"/>
                </a:solidFill>
                <a:effectLst/>
                <a:latin typeface="Calibri" panose="020F0502020204030204" pitchFamily="34" charset="0"/>
              </a:rPr>
              <a:t> child.</a:t>
            </a:r>
            <a:endParaRPr kumimoji="0" lang="en-US" sz="2000" b="1" i="0" u="none" strike="noStrike" cap="none" normalizeH="0" baseline="0" dirty="0">
              <a:ln>
                <a:noFill/>
              </a:ln>
              <a:solidFill>
                <a:schemeClr val="tx1"/>
              </a:solidFill>
              <a:effectLst/>
              <a:latin typeface="Calibri" panose="020F0502020204030204" pitchFamily="34" charset="0"/>
            </a:endParaRPr>
          </a:p>
        </p:txBody>
      </p:sp>
      <p:sp>
        <p:nvSpPr>
          <p:cNvPr id="8" name="Rounded Rectangle 7"/>
          <p:cNvSpPr/>
          <p:nvPr/>
        </p:nvSpPr>
        <p:spPr bwMode="auto">
          <a:xfrm>
            <a:off x="3215185" y="5332573"/>
            <a:ext cx="2074460" cy="622110"/>
          </a:xfrm>
          <a:prstGeom prst="roundRect">
            <a:avLst/>
          </a:prstGeom>
          <a:solidFill>
            <a:srgbClr val="FFC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Be consistent</a:t>
            </a:r>
            <a:endParaRPr kumimoji="0" lang="en-US" sz="2000" b="1" i="0" u="none" strike="noStrike" cap="none" normalizeH="0" baseline="0" dirty="0">
              <a:ln>
                <a:noFill/>
              </a:ln>
              <a:solidFill>
                <a:schemeClr val="tx1"/>
              </a:solidFill>
              <a:effectLst/>
              <a:latin typeface="Calibri" panose="020F0502020204030204" pitchFamily="34" charset="0"/>
            </a:endParaRPr>
          </a:p>
        </p:txBody>
      </p:sp>
      <p:sp>
        <p:nvSpPr>
          <p:cNvPr id="9" name="Rounded Rectangle 8"/>
          <p:cNvSpPr/>
          <p:nvPr/>
        </p:nvSpPr>
        <p:spPr bwMode="auto">
          <a:xfrm>
            <a:off x="9009797" y="2856929"/>
            <a:ext cx="2074460" cy="829670"/>
          </a:xfrm>
          <a:prstGeom prst="roundRect">
            <a:avLst/>
          </a:prstGeom>
          <a:solidFill>
            <a:srgbClr val="FF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Distract</a:t>
            </a:r>
            <a:endParaRPr kumimoji="0" lang="en-US" sz="20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sp>
        <p:nvSpPr>
          <p:cNvPr id="10" name="Rounded Rectangle 9"/>
          <p:cNvSpPr/>
          <p:nvPr/>
        </p:nvSpPr>
        <p:spPr bwMode="auto">
          <a:xfrm>
            <a:off x="6403075" y="1409129"/>
            <a:ext cx="2074460" cy="708546"/>
          </a:xfrm>
          <a:prstGeom prst="roundRect">
            <a:avLst/>
          </a:prstGeom>
          <a:solidFill>
            <a:srgbClr val="00FF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cs typeface="Arial" panose="020B0604020202020204" pitchFamily="34" charset="0"/>
              </a:rPr>
              <a:t>Ignore</a:t>
            </a:r>
            <a:endParaRPr kumimoji="0" lang="en-US" sz="2000" b="1"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p:txBody>
      </p:sp>
      <p:sp>
        <p:nvSpPr>
          <p:cNvPr id="11" name="Rounded Rectangle 10"/>
          <p:cNvSpPr/>
          <p:nvPr/>
        </p:nvSpPr>
        <p:spPr bwMode="auto">
          <a:xfrm>
            <a:off x="9378287" y="1133331"/>
            <a:ext cx="2074460" cy="854125"/>
          </a:xfrm>
          <a:prstGeom prst="roundRect">
            <a:avLst/>
          </a:prstGeom>
          <a:solidFill>
            <a:srgbClr val="F7A7E8"/>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alibri" panose="020F0502020204030204" pitchFamily="34" charset="0"/>
              </a:rPr>
              <a:t>Time Out</a:t>
            </a:r>
            <a:endParaRPr kumimoji="0" lang="en-US" sz="2000" b="1" i="0" u="none" strike="noStrike" cap="none" normalizeH="0" baseline="0" dirty="0">
              <a:ln>
                <a:noFill/>
              </a:ln>
              <a:solidFill>
                <a:schemeClr val="tx1"/>
              </a:solidFill>
              <a:effectLst/>
              <a:latin typeface="Calibri" panose="020F0502020204030204" pitchFamily="34" charset="0"/>
            </a:endParaRPr>
          </a:p>
        </p:txBody>
      </p:sp>
      <p:grpSp>
        <p:nvGrpSpPr>
          <p:cNvPr id="31" name="Group 30"/>
          <p:cNvGrpSpPr/>
          <p:nvPr/>
        </p:nvGrpSpPr>
        <p:grpSpPr>
          <a:xfrm>
            <a:off x="690349" y="2117674"/>
            <a:ext cx="8480947" cy="2837452"/>
            <a:chOff x="690349" y="2117674"/>
            <a:chExt cx="8480947" cy="2837452"/>
          </a:xfrm>
        </p:grpSpPr>
        <p:sp>
          <p:nvSpPr>
            <p:cNvPr id="2" name="Rounded Rectangle 1"/>
            <p:cNvSpPr/>
            <p:nvPr/>
          </p:nvSpPr>
          <p:spPr bwMode="auto">
            <a:xfrm>
              <a:off x="690349" y="2334904"/>
              <a:ext cx="2524836" cy="2115403"/>
            </a:xfrm>
            <a:prstGeom prst="roundRect">
              <a:avLst/>
            </a:prstGeom>
            <a:solidFill>
              <a:srgbClr val="1437CE"/>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bg1"/>
                  </a:solidFill>
                  <a:effectLst/>
                </a:rPr>
                <a:t>Not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bg1"/>
                  </a:solidFill>
                  <a:effectLst/>
                </a:rPr>
                <a:t>reinforcing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bg1"/>
                  </a:solidFill>
                  <a:effectLst/>
                </a:rPr>
                <a:t>negative </a:t>
              </a:r>
            </a:p>
            <a:p>
              <a:pPr marL="0" marR="0" indent="0" algn="ctr"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a:ln>
                    <a:noFill/>
                  </a:ln>
                  <a:solidFill>
                    <a:schemeClr val="bg1"/>
                  </a:solidFill>
                  <a:effectLst/>
                </a:rPr>
                <a:t>behaviour</a:t>
              </a:r>
              <a:endParaRPr kumimoji="0" lang="en-US" sz="2800" b="1" i="0" u="none" strike="noStrike" cap="none" normalizeH="0" baseline="0" dirty="0">
                <a:ln>
                  <a:noFill/>
                </a:ln>
                <a:solidFill>
                  <a:schemeClr val="bg1"/>
                </a:solidFill>
                <a:effectLst/>
              </a:endParaRPr>
            </a:p>
          </p:txBody>
        </p:sp>
        <p:cxnSp>
          <p:nvCxnSpPr>
            <p:cNvPr id="13" name="Straight Arrow Connector 12"/>
            <p:cNvCxnSpPr/>
            <p:nvPr/>
          </p:nvCxnSpPr>
          <p:spPr bwMode="auto">
            <a:xfrm flipV="1">
              <a:off x="3392605" y="2334904"/>
              <a:ext cx="619837" cy="776786"/>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p:cNvCxnSpPr/>
            <p:nvPr/>
          </p:nvCxnSpPr>
          <p:spPr bwMode="auto">
            <a:xfrm flipV="1">
              <a:off x="3545005" y="2334904"/>
              <a:ext cx="2276902" cy="929186"/>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flipV="1">
              <a:off x="3702523" y="2117674"/>
              <a:ext cx="5468773" cy="1353404"/>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Arrow Connector 18"/>
            <p:cNvCxnSpPr/>
            <p:nvPr/>
          </p:nvCxnSpPr>
          <p:spPr bwMode="auto">
            <a:xfrm flipV="1">
              <a:off x="3525103" y="3217170"/>
              <a:ext cx="5168521" cy="469428"/>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Arrow Connector 21"/>
            <p:cNvCxnSpPr/>
            <p:nvPr/>
          </p:nvCxnSpPr>
          <p:spPr bwMode="auto">
            <a:xfrm>
              <a:off x="3545005" y="3921453"/>
              <a:ext cx="4667535" cy="528854"/>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p:nvPr/>
          </p:nvCxnSpPr>
          <p:spPr bwMode="auto">
            <a:xfrm>
              <a:off x="3392605" y="4253549"/>
              <a:ext cx="2716758" cy="431613"/>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Arrow Connector 27"/>
            <p:cNvCxnSpPr/>
            <p:nvPr/>
          </p:nvCxnSpPr>
          <p:spPr bwMode="auto">
            <a:xfrm>
              <a:off x="3215185" y="4496516"/>
              <a:ext cx="756740" cy="458610"/>
            </a:xfrm>
            <a:prstGeom prst="straightConnector1">
              <a:avLst/>
            </a:prstGeom>
            <a:solidFill>
              <a:schemeClr val="accent1"/>
            </a:solidFill>
            <a:ln w="9525" cap="flat" cmpd="sng" algn="ctr">
              <a:solidFill>
                <a:schemeClr val="tx1"/>
              </a:solidFill>
              <a:prstDash val="solid"/>
              <a:miter lim="800000"/>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149113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93372" y="274638"/>
            <a:ext cx="3189027" cy="2809756"/>
          </a:xfrm>
          <a:prstGeom prst="rect">
            <a:avLst/>
          </a:prstGeom>
          <a:solidFill>
            <a:srgbClr val="00B0F0"/>
          </a:solidFill>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0" cap="none" spc="0" normalizeH="0" baseline="0" noProof="0" dirty="0">
                <a:ln>
                  <a:noFill/>
                </a:ln>
                <a:solidFill>
                  <a:srgbClr val="000000"/>
                </a:solidFill>
                <a:effectLst/>
                <a:uLnTx/>
                <a:uFillTx/>
                <a:latin typeface="Calibri" panose="020F0502020204030204" pitchFamily="34" charset="0"/>
              </a:rPr>
              <a:t>Change doesn’t happen overnight!</a:t>
            </a:r>
            <a:endParaRPr kumimoji="0" lang="en-US" sz="4400" b="1" i="0" u="none" strike="noStrike" kern="0" cap="none" spc="0" normalizeH="0" baseline="0" noProof="0" dirty="0">
              <a:ln>
                <a:noFill/>
              </a:ln>
              <a:solidFill>
                <a:srgbClr val="000000"/>
              </a:solidFill>
              <a:effectLst/>
              <a:uLnTx/>
              <a:uFillTx/>
              <a:latin typeface="Calibri" panose="020F0502020204030204" pitchFamily="34" charset="0"/>
            </a:endParaRPr>
          </a:p>
        </p:txBody>
      </p:sp>
      <p:pic>
        <p:nvPicPr>
          <p:cNvPr id="5" name="Picture 4"/>
          <p:cNvPicPr>
            <a:picLocks noChangeAspect="1"/>
          </p:cNvPicPr>
          <p:nvPr/>
        </p:nvPicPr>
        <p:blipFill>
          <a:blip r:embed="rId3"/>
          <a:stretch>
            <a:fillRect/>
          </a:stretch>
        </p:blipFill>
        <p:spPr>
          <a:xfrm>
            <a:off x="723331" y="274638"/>
            <a:ext cx="7369791" cy="6347346"/>
          </a:xfrm>
          <a:prstGeom prst="rect">
            <a:avLst/>
          </a:prstGeom>
        </p:spPr>
      </p:pic>
      <p:sp>
        <p:nvSpPr>
          <p:cNvPr id="6" name="TextBox 5"/>
          <p:cNvSpPr txBox="1"/>
          <p:nvPr/>
        </p:nvSpPr>
        <p:spPr>
          <a:xfrm>
            <a:off x="8911988" y="4517409"/>
            <a:ext cx="2811439" cy="646331"/>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err="1">
                <a:ln>
                  <a:noFill/>
                </a:ln>
                <a:solidFill>
                  <a:srgbClr val="000000"/>
                </a:solidFill>
                <a:effectLst/>
                <a:uLnTx/>
                <a:uFillTx/>
                <a:latin typeface="Calibri" panose="020F0502020204030204" pitchFamily="34" charset="0"/>
              </a:rPr>
              <a:t>Prochaska</a:t>
            </a: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rPr>
              <a:t> &amp; </a:t>
            </a:r>
            <a:r>
              <a:rPr kumimoji="0" lang="en-GB" sz="1800" b="1" i="0" u="none" strike="noStrike" kern="1200" cap="none" spc="0" normalizeH="0" baseline="0" noProof="0" dirty="0" err="1">
                <a:ln>
                  <a:noFill/>
                </a:ln>
                <a:solidFill>
                  <a:srgbClr val="000000"/>
                </a:solidFill>
                <a:effectLst/>
                <a:uLnTx/>
                <a:uFillTx/>
                <a:latin typeface="Calibri" panose="020F0502020204030204" pitchFamily="34" charset="0"/>
              </a:rPr>
              <a:t>DiClemente</a:t>
            </a: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rPr>
              <a:t> (1983)</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ndParaRPr>
          </a:p>
        </p:txBody>
      </p:sp>
    </p:spTree>
    <p:extLst>
      <p:ext uri="{BB962C8B-B14F-4D97-AF65-F5344CB8AC3E}">
        <p14:creationId xmlns:p14="http://schemas.microsoft.com/office/powerpoint/2010/main" val="15978912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Image result for thin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2888" y="-36513"/>
            <a:ext cx="9144001" cy="6764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24001" y="41276"/>
            <a:ext cx="6924675" cy="993775"/>
          </a:xfrm>
        </p:spPr>
        <p:txBody>
          <a:bodyPr/>
          <a:lstStyle/>
          <a:p>
            <a:pPr>
              <a:defRPr/>
            </a:pPr>
            <a:r>
              <a:rPr lang="en-GB" b="1" dirty="0">
                <a:solidFill>
                  <a:srgbClr val="002060"/>
                </a:solidFill>
                <a:latin typeface="Calibri" panose="020F0502020204030204" pitchFamily="34" charset="0"/>
              </a:rPr>
              <a:t>Is it ok to smack my child?</a:t>
            </a:r>
            <a:endParaRPr lang="en-US" b="1" dirty="0">
              <a:solidFill>
                <a:srgbClr val="002060"/>
              </a:solidFill>
              <a:latin typeface="Calibri" panose="020F0502020204030204" pitchFamily="34" charset="0"/>
            </a:endParaRPr>
          </a:p>
        </p:txBody>
      </p:sp>
      <p:sp>
        <p:nvSpPr>
          <p:cNvPr id="4" name="Rounded Rectangular Callout 3"/>
          <p:cNvSpPr/>
          <p:nvPr/>
        </p:nvSpPr>
        <p:spPr>
          <a:xfrm>
            <a:off x="1712914" y="5105401"/>
            <a:ext cx="4999037" cy="1247775"/>
          </a:xfrm>
          <a:prstGeom prst="wedgeRoundRectCallout">
            <a:avLst>
              <a:gd name="adj1" fmla="val 43776"/>
              <a:gd name="adj2" fmla="val 48370"/>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It is a criminal offence to use an object</a:t>
            </a:r>
            <a:endParaRPr lang="en-GB" sz="2400" dirty="0">
              <a:latin typeface="Calibri" panose="020F0502020204030204" pitchFamily="34" charset="0"/>
            </a:endParaRPr>
          </a:p>
        </p:txBody>
      </p:sp>
      <p:sp>
        <p:nvSpPr>
          <p:cNvPr id="7" name="Rounded Rectangular Callout 6"/>
          <p:cNvSpPr/>
          <p:nvPr/>
        </p:nvSpPr>
        <p:spPr>
          <a:xfrm>
            <a:off x="1712914" y="1009653"/>
            <a:ext cx="4999037" cy="1884180"/>
          </a:xfrm>
          <a:prstGeom prst="wedgeRoundRectCallout">
            <a:avLst>
              <a:gd name="adj1" fmla="val 47723"/>
              <a:gd name="adj2" fmla="val 31220"/>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2400" dirty="0">
                <a:latin typeface="Calibri" panose="020F0502020204030204" pitchFamily="34" charset="0"/>
              </a:rPr>
              <a:t>The law states that it is illegal for parents to use anything harsher than reasonable chastisement (mild forms of physical punishment) to discipline their child. </a:t>
            </a:r>
          </a:p>
        </p:txBody>
      </p:sp>
      <p:sp>
        <p:nvSpPr>
          <p:cNvPr id="8" name="Rounded Rectangular Callout 7"/>
          <p:cNvSpPr/>
          <p:nvPr/>
        </p:nvSpPr>
        <p:spPr>
          <a:xfrm>
            <a:off x="1693864" y="3081339"/>
            <a:ext cx="4999037" cy="1743075"/>
          </a:xfrm>
          <a:prstGeom prst="wedgeRoundRectCallout">
            <a:avLst>
              <a:gd name="adj1" fmla="val 50072"/>
              <a:gd name="adj2" fmla="val -17075"/>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2400" dirty="0">
                <a:latin typeface="Calibri" panose="020F0502020204030204" pitchFamily="34" charset="0"/>
              </a:rPr>
              <a:t>It is a chargeable offence (ABH) if a smack causes bruising, grazes, scratches, minor swellings, cuts or other marks (e.g. red skin</a:t>
            </a:r>
            <a:r>
              <a:rPr lang="en-GB" altLang="en-US" dirty="0">
                <a:latin typeface="Calibri" panose="020F0502020204030204" pitchFamily="34" charset="0"/>
              </a:rPr>
              <a:t>)</a:t>
            </a:r>
          </a:p>
        </p:txBody>
      </p:sp>
      <p:sp>
        <p:nvSpPr>
          <p:cNvPr id="5" name="Cloud Callout 4"/>
          <p:cNvSpPr/>
          <p:nvPr/>
        </p:nvSpPr>
        <p:spPr bwMode="auto">
          <a:xfrm>
            <a:off x="9084041" y="-36513"/>
            <a:ext cx="3107959" cy="2764723"/>
          </a:xfrm>
          <a:prstGeom prst="cloudCallout">
            <a:avLst>
              <a:gd name="adj1" fmla="val -47360"/>
              <a:gd name="adj2" fmla="val 57078"/>
            </a:avLst>
          </a:pr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Tahoma" pitchFamily="34" charset="0"/>
            </a:endParaRPr>
          </a:p>
        </p:txBody>
      </p:sp>
      <p:pic>
        <p:nvPicPr>
          <p:cNvPr id="3" name="Picture 2"/>
          <p:cNvPicPr>
            <a:picLocks noChangeAspect="1"/>
          </p:cNvPicPr>
          <p:nvPr/>
        </p:nvPicPr>
        <p:blipFill>
          <a:blip r:embed="rId4"/>
          <a:stretch>
            <a:fillRect/>
          </a:stretch>
        </p:blipFill>
        <p:spPr>
          <a:xfrm>
            <a:off x="9706248" y="806919"/>
            <a:ext cx="1923508" cy="1077858"/>
          </a:xfrm>
          <a:prstGeom prst="rect">
            <a:avLst/>
          </a:prstGeom>
        </p:spPr>
      </p:pic>
    </p:spTree>
    <p:extLst>
      <p:ext uri="{BB962C8B-B14F-4D97-AF65-F5344CB8AC3E}">
        <p14:creationId xmlns:p14="http://schemas.microsoft.com/office/powerpoint/2010/main" val="32778963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4739" y="1019078"/>
            <a:ext cx="10363200" cy="1470025"/>
          </a:xfrm>
          <a:solidFill>
            <a:srgbClr val="1437CE"/>
          </a:solidFill>
        </p:spPr>
        <p:txBody>
          <a:bodyPr/>
          <a:lstStyle/>
          <a:p>
            <a:r>
              <a:rPr lang="en-GB" sz="4800" b="1" dirty="0">
                <a:solidFill>
                  <a:schemeClr val="bg1"/>
                </a:solidFill>
                <a:latin typeface="Calibri" panose="020F0502020204030204" pitchFamily="34" charset="0"/>
              </a:rPr>
              <a:t>What can you do instead of smacking?</a:t>
            </a:r>
            <a:endParaRPr lang="en-US" sz="4800" b="1" dirty="0">
              <a:solidFill>
                <a:schemeClr val="bg1"/>
              </a:solidFill>
              <a:latin typeface="Calibri" panose="020F0502020204030204" pitchFamily="34" charset="0"/>
            </a:endParaRPr>
          </a:p>
        </p:txBody>
      </p:sp>
      <p:pic>
        <p:nvPicPr>
          <p:cNvPr id="5" name="Picture 4"/>
          <p:cNvPicPr>
            <a:picLocks noChangeAspect="1"/>
          </p:cNvPicPr>
          <p:nvPr/>
        </p:nvPicPr>
        <p:blipFill>
          <a:blip r:embed="rId3"/>
          <a:stretch>
            <a:fillRect/>
          </a:stretch>
        </p:blipFill>
        <p:spPr>
          <a:xfrm>
            <a:off x="4437385" y="3358783"/>
            <a:ext cx="2727913" cy="2386924"/>
          </a:xfrm>
          <a:prstGeom prst="rect">
            <a:avLst/>
          </a:prstGeom>
        </p:spPr>
      </p:pic>
    </p:spTree>
    <p:extLst>
      <p:ext uri="{BB962C8B-B14F-4D97-AF65-F5344CB8AC3E}">
        <p14:creationId xmlns:p14="http://schemas.microsoft.com/office/powerpoint/2010/main" val="1603927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6480" y="2286286"/>
            <a:ext cx="4414837" cy="379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ular Callout 9"/>
          <p:cNvSpPr/>
          <p:nvPr/>
        </p:nvSpPr>
        <p:spPr>
          <a:xfrm>
            <a:off x="1863917" y="899192"/>
            <a:ext cx="3227388" cy="1931987"/>
          </a:xfrm>
          <a:prstGeom prst="wedgeRoundRectCallout">
            <a:avLst>
              <a:gd name="adj1" fmla="val -47897"/>
              <a:gd name="adj2" fmla="val -68391"/>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Praise and reward good behaviour at every opportunity to encourage more of it</a:t>
            </a:r>
          </a:p>
        </p:txBody>
      </p:sp>
      <p:sp>
        <p:nvSpPr>
          <p:cNvPr id="7" name="Rounded Rectangular Callout 6"/>
          <p:cNvSpPr/>
          <p:nvPr/>
        </p:nvSpPr>
        <p:spPr>
          <a:xfrm>
            <a:off x="7211219" y="1073945"/>
            <a:ext cx="3227387" cy="1079500"/>
          </a:xfrm>
          <a:prstGeom prst="wedgeRoundRectCallout">
            <a:avLst>
              <a:gd name="adj1" fmla="val 42938"/>
              <a:gd name="adj2" fmla="val -79006"/>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Show love and warmth</a:t>
            </a:r>
          </a:p>
        </p:txBody>
      </p:sp>
      <p:sp>
        <p:nvSpPr>
          <p:cNvPr id="8" name="Rounded Rectangular Callout 7"/>
          <p:cNvSpPr/>
          <p:nvPr/>
        </p:nvSpPr>
        <p:spPr>
          <a:xfrm>
            <a:off x="190250" y="3589361"/>
            <a:ext cx="3711160" cy="1232422"/>
          </a:xfrm>
          <a:prstGeom prst="wedgeRoundRectCallout">
            <a:avLst>
              <a:gd name="adj1" fmla="val 42938"/>
              <a:gd name="adj2" fmla="val -79006"/>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Lead by example – “Learn What They Live” Poem</a:t>
            </a:r>
          </a:p>
        </p:txBody>
      </p:sp>
      <p:sp>
        <p:nvSpPr>
          <p:cNvPr id="9" name="Rounded Rectangular Callout 8"/>
          <p:cNvSpPr/>
          <p:nvPr/>
        </p:nvSpPr>
        <p:spPr>
          <a:xfrm>
            <a:off x="7473145" y="3092054"/>
            <a:ext cx="3686175" cy="1503363"/>
          </a:xfrm>
          <a:prstGeom prst="wedgeRoundRectCallout">
            <a:avLst>
              <a:gd name="adj1" fmla="val 42938"/>
              <a:gd name="adj2" fmla="val -79006"/>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Let your child know that it is their behaviour (not them) that you dislike</a:t>
            </a:r>
          </a:p>
        </p:txBody>
      </p:sp>
      <p:sp>
        <p:nvSpPr>
          <p:cNvPr id="11" name="Rounded Rectangular Callout 10"/>
          <p:cNvSpPr/>
          <p:nvPr/>
        </p:nvSpPr>
        <p:spPr>
          <a:xfrm>
            <a:off x="1185484" y="5731299"/>
            <a:ext cx="2273300" cy="714375"/>
          </a:xfrm>
          <a:prstGeom prst="wedgeRoundRectCallout">
            <a:avLst>
              <a:gd name="adj1" fmla="val 42938"/>
              <a:gd name="adj2" fmla="val -79006"/>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Distraction</a:t>
            </a:r>
          </a:p>
        </p:txBody>
      </p:sp>
      <p:sp>
        <p:nvSpPr>
          <p:cNvPr id="12" name="Rounded Rectangular Callout 11"/>
          <p:cNvSpPr/>
          <p:nvPr/>
        </p:nvSpPr>
        <p:spPr>
          <a:xfrm>
            <a:off x="8641739" y="5401185"/>
            <a:ext cx="2267158" cy="1276349"/>
          </a:xfrm>
          <a:prstGeom prst="wedgeRoundRectCallout">
            <a:avLst>
              <a:gd name="adj1" fmla="val -43703"/>
              <a:gd name="adj2" fmla="val -73027"/>
              <a:gd name="adj3" fmla="val 16667"/>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400" dirty="0">
                <a:latin typeface="Calibri" panose="020F0502020204030204" pitchFamily="34" charset="0"/>
              </a:rPr>
              <a:t>Ignore unacceptable behaviour</a:t>
            </a:r>
          </a:p>
        </p:txBody>
      </p:sp>
      <p:sp>
        <p:nvSpPr>
          <p:cNvPr id="13" name="Rounded Rectangular Callout 12"/>
          <p:cNvSpPr/>
          <p:nvPr/>
        </p:nvSpPr>
        <p:spPr>
          <a:xfrm>
            <a:off x="5051052" y="5491586"/>
            <a:ext cx="2369722" cy="1193800"/>
          </a:xfrm>
          <a:prstGeom prst="wedgeRoundRectCallout">
            <a:avLst>
              <a:gd name="adj1" fmla="val -8986"/>
              <a:gd name="adj2" fmla="val -116667"/>
              <a:gd name="adj3" fmla="val 16667"/>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4000" b="1" dirty="0">
                <a:solidFill>
                  <a:schemeClr val="tx1"/>
                </a:solidFill>
                <a:latin typeface="Calibri" panose="020F0502020204030204" pitchFamily="34" charset="0"/>
              </a:rPr>
              <a:t>REMAIN CALM!!</a:t>
            </a:r>
          </a:p>
        </p:txBody>
      </p:sp>
    </p:spTree>
    <p:extLst>
      <p:ext uri="{BB962C8B-B14F-4D97-AF65-F5344CB8AC3E}">
        <p14:creationId xmlns:p14="http://schemas.microsoft.com/office/powerpoint/2010/main" val="11879059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P spid="9" grpId="0" animBg="1"/>
      <p:bldP spid="11" grpId="0" animBg="1"/>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7"/>
            <a:ext cx="10972800" cy="1325563"/>
          </a:xfrm>
          <a:solidFill>
            <a:srgbClr val="1437CE"/>
          </a:solidFill>
        </p:spPr>
        <p:txBody>
          <a:bodyPr/>
          <a:lstStyle/>
          <a:p>
            <a:r>
              <a:rPr lang="en-GB" b="1" dirty="0">
                <a:solidFill>
                  <a:schemeClr val="bg1"/>
                </a:solidFill>
                <a:latin typeface="Calibri" panose="020F0502020204030204" pitchFamily="34" charset="0"/>
              </a:rPr>
              <a:t>What if a punishment or consequence is necessary?</a:t>
            </a:r>
            <a:endParaRPr lang="en-US" b="1" dirty="0">
              <a:solidFill>
                <a:schemeClr val="bg1"/>
              </a:solidFill>
              <a:latin typeface="Calibri" panose="020F0502020204030204" pitchFamily="34" charset="0"/>
            </a:endParaRPr>
          </a:p>
        </p:txBody>
      </p:sp>
      <p:sp>
        <p:nvSpPr>
          <p:cNvPr id="3" name="Content Placeholder 2"/>
          <p:cNvSpPr>
            <a:spLocks noGrp="1"/>
          </p:cNvSpPr>
          <p:nvPr>
            <p:ph idx="1"/>
          </p:nvPr>
        </p:nvSpPr>
        <p:spPr>
          <a:xfrm>
            <a:off x="609600" y="1951893"/>
            <a:ext cx="10972800" cy="4525963"/>
          </a:xfrm>
        </p:spPr>
        <p:txBody>
          <a:bodyPr/>
          <a:lstStyle/>
          <a:p>
            <a:r>
              <a:rPr lang="en-GB" dirty="0">
                <a:latin typeface="Calibri" panose="020F0502020204030204" pitchFamily="34" charset="0"/>
              </a:rPr>
              <a:t>Use Time Out</a:t>
            </a:r>
          </a:p>
          <a:p>
            <a:pPr marL="0" indent="0">
              <a:buNone/>
            </a:pPr>
            <a:endParaRPr lang="en-GB" dirty="0">
              <a:latin typeface="Calibri" panose="020F0502020204030204" pitchFamily="34" charset="0"/>
            </a:endParaRPr>
          </a:p>
          <a:p>
            <a:r>
              <a:rPr lang="en-GB" dirty="0">
                <a:latin typeface="Calibri" panose="020F0502020204030204" pitchFamily="34" charset="0"/>
              </a:rPr>
              <a:t>Remove privileges</a:t>
            </a:r>
          </a:p>
          <a:p>
            <a:pPr marL="0" indent="0">
              <a:buNone/>
            </a:pPr>
            <a:endParaRPr lang="en-GB" dirty="0">
              <a:latin typeface="Calibri" panose="020F0502020204030204" pitchFamily="34" charset="0"/>
            </a:endParaRPr>
          </a:p>
          <a:p>
            <a:r>
              <a:rPr lang="en-GB" dirty="0">
                <a:latin typeface="Calibri" panose="020F0502020204030204" pitchFamily="34" charset="0"/>
              </a:rPr>
              <a:t>Curfew</a:t>
            </a:r>
          </a:p>
          <a:p>
            <a:pPr marL="0" indent="0">
              <a:buNone/>
            </a:pPr>
            <a:endParaRPr lang="en-GB" dirty="0">
              <a:latin typeface="Calibri" panose="020F0502020204030204" pitchFamily="34" charset="0"/>
            </a:endParaRPr>
          </a:p>
          <a:p>
            <a:r>
              <a:rPr lang="en-GB" dirty="0">
                <a:latin typeface="Calibri" panose="020F0502020204030204" pitchFamily="34" charset="0"/>
              </a:rPr>
              <a:t>Increase chores</a:t>
            </a:r>
            <a:endParaRPr lang="en-US" dirty="0">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5618826" y="2284506"/>
            <a:ext cx="5149258" cy="3426597"/>
          </a:xfrm>
          <a:prstGeom prst="rect">
            <a:avLst/>
          </a:prstGeom>
        </p:spPr>
      </p:pic>
    </p:spTree>
    <p:extLst>
      <p:ext uri="{BB962C8B-B14F-4D97-AF65-F5344CB8AC3E}">
        <p14:creationId xmlns:p14="http://schemas.microsoft.com/office/powerpoint/2010/main" val="38003213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1437CE"/>
          </a:solidFill>
        </p:spPr>
        <p:txBody>
          <a:bodyPr/>
          <a:lstStyle/>
          <a:p>
            <a:r>
              <a:rPr lang="en-GB" sz="5400" b="1" dirty="0">
                <a:solidFill>
                  <a:schemeClr val="bg1"/>
                </a:solidFill>
                <a:latin typeface="Calibri" panose="020F0502020204030204" pitchFamily="34" charset="0"/>
              </a:rPr>
              <a:t>Conclusion</a:t>
            </a:r>
            <a:endParaRPr lang="en-US" sz="5400" b="1" dirty="0">
              <a:solidFill>
                <a:schemeClr val="bg1"/>
              </a:solidFill>
              <a:latin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rPr>
              <a:t>Be consistent in your approach.</a:t>
            </a:r>
          </a:p>
          <a:p>
            <a:pPr marL="0" indent="0">
              <a:buNone/>
            </a:pPr>
            <a:endParaRPr lang="en-GB" dirty="0">
              <a:latin typeface="Calibri" panose="020F0502020204030204" pitchFamily="34" charset="0"/>
            </a:endParaRPr>
          </a:p>
          <a:p>
            <a:r>
              <a:rPr lang="en-GB" dirty="0">
                <a:latin typeface="Calibri" panose="020F0502020204030204" pitchFamily="34" charset="0"/>
              </a:rPr>
              <a:t>Encourage other adults in your family to adopt the same approach.</a:t>
            </a:r>
          </a:p>
          <a:p>
            <a:pPr marL="0" indent="0">
              <a:buNone/>
            </a:pPr>
            <a:endParaRPr lang="en-GB" dirty="0">
              <a:latin typeface="Calibri" panose="020F0502020204030204" pitchFamily="34" charset="0"/>
            </a:endParaRPr>
          </a:p>
          <a:p>
            <a:r>
              <a:rPr lang="en-GB" dirty="0">
                <a:latin typeface="Calibri" panose="020F0502020204030204" pitchFamily="34" charset="0"/>
              </a:rPr>
              <a:t>Don’t give up when things go wrong.</a:t>
            </a:r>
          </a:p>
          <a:p>
            <a:pPr marL="0" indent="0">
              <a:buNone/>
            </a:pPr>
            <a:endParaRPr lang="en-GB" dirty="0">
              <a:latin typeface="Calibri" panose="020F0502020204030204" pitchFamily="34" charset="0"/>
            </a:endParaRPr>
          </a:p>
          <a:p>
            <a:r>
              <a:rPr lang="en-GB" dirty="0">
                <a:latin typeface="Calibri" panose="020F0502020204030204" pitchFamily="34" charset="0"/>
              </a:rPr>
              <a:t>Talk to others and don’t be afraid to ask for help.</a:t>
            </a:r>
            <a:endParaRPr lang="en-US" dirty="0">
              <a:latin typeface="Calibri" panose="020F0502020204030204" pitchFamily="34" charset="0"/>
            </a:endParaRPr>
          </a:p>
        </p:txBody>
      </p:sp>
    </p:spTree>
    <p:extLst>
      <p:ext uri="{BB962C8B-B14F-4D97-AF65-F5344CB8AC3E}">
        <p14:creationId xmlns:p14="http://schemas.microsoft.com/office/powerpoint/2010/main" val="3248249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1437CE"/>
          </a:solidFill>
        </p:spPr>
        <p:txBody>
          <a:bodyPr/>
          <a:lstStyle/>
          <a:p>
            <a:r>
              <a:rPr lang="en-GB" sz="5400" b="1" dirty="0">
                <a:solidFill>
                  <a:schemeClr val="bg1"/>
                </a:solidFill>
                <a:latin typeface="Calibri" panose="020F0502020204030204" pitchFamily="34" charset="0"/>
              </a:rPr>
              <a:t>Parenting Programmes</a:t>
            </a:r>
            <a:endParaRPr lang="en-US" sz="5400" b="1" dirty="0">
              <a:solidFill>
                <a:schemeClr val="bg1"/>
              </a:solidFill>
              <a:latin typeface="Calibri" panose="020F0502020204030204" pitchFamily="34" charset="0"/>
            </a:endParaRPr>
          </a:p>
        </p:txBody>
      </p:sp>
      <p:pic>
        <p:nvPicPr>
          <p:cNvPr id="4" name="Picture 3"/>
          <p:cNvPicPr>
            <a:picLocks noChangeAspect="1"/>
          </p:cNvPicPr>
          <p:nvPr/>
        </p:nvPicPr>
        <p:blipFill>
          <a:blip r:embed="rId3"/>
          <a:stretch>
            <a:fillRect/>
          </a:stretch>
        </p:blipFill>
        <p:spPr>
          <a:xfrm>
            <a:off x="2048022" y="1433341"/>
            <a:ext cx="8136988" cy="5424659"/>
          </a:xfrm>
          <a:prstGeom prst="rect">
            <a:avLst/>
          </a:prstGeom>
        </p:spPr>
      </p:pic>
      <p:sp>
        <p:nvSpPr>
          <p:cNvPr id="5" name="TextBox 4"/>
          <p:cNvSpPr txBox="1"/>
          <p:nvPr/>
        </p:nvSpPr>
        <p:spPr>
          <a:xfrm>
            <a:off x="1111348" y="2022011"/>
            <a:ext cx="10227212" cy="4247317"/>
          </a:xfrm>
          <a:prstGeom prst="rect">
            <a:avLst/>
          </a:prstGeom>
          <a:noFill/>
        </p:spPr>
        <p:txBody>
          <a:bodyPr wrap="square" rtlCol="0">
            <a:spAutoFit/>
          </a:bodyPr>
          <a:lstStyle/>
          <a:p>
            <a:r>
              <a:rPr lang="en-GB" sz="5400" b="1" dirty="0">
                <a:latin typeface="Calibri" panose="020F0502020204030204" pitchFamily="34" charset="0"/>
              </a:rPr>
              <a:t>Incredible Years</a:t>
            </a:r>
          </a:p>
          <a:p>
            <a:endParaRPr lang="en-GB" sz="5400" b="1" dirty="0">
              <a:latin typeface="Calibri" panose="020F0502020204030204" pitchFamily="34" charset="0"/>
            </a:endParaRPr>
          </a:p>
          <a:p>
            <a:r>
              <a:rPr lang="en-GB" sz="5400" b="1" dirty="0">
                <a:latin typeface="Calibri" panose="020F0502020204030204" pitchFamily="34" charset="0"/>
              </a:rPr>
              <a:t>                Strengthening Families</a:t>
            </a:r>
          </a:p>
          <a:p>
            <a:endParaRPr lang="en-GB" sz="5400" b="1" dirty="0">
              <a:latin typeface="Calibri" panose="020F0502020204030204" pitchFamily="34" charset="0"/>
            </a:endParaRPr>
          </a:p>
          <a:p>
            <a:r>
              <a:rPr lang="en-GB" sz="5400" b="1" dirty="0">
                <a:latin typeface="Calibri" panose="020F0502020204030204" pitchFamily="34" charset="0"/>
              </a:rPr>
              <a:t>Parent Factor</a:t>
            </a:r>
            <a:endParaRPr lang="en-US" sz="5400" b="1" dirty="0">
              <a:latin typeface="Calibri" panose="020F0502020204030204" pitchFamily="34" charset="0"/>
            </a:endParaRPr>
          </a:p>
        </p:txBody>
      </p:sp>
    </p:spTree>
    <p:extLst>
      <p:ext uri="{BB962C8B-B14F-4D97-AF65-F5344CB8AC3E}">
        <p14:creationId xmlns:p14="http://schemas.microsoft.com/office/powerpoint/2010/main" val="300237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2535" y="1033146"/>
            <a:ext cx="10363200" cy="1470025"/>
          </a:xfrm>
          <a:solidFill>
            <a:srgbClr val="1437CE"/>
          </a:solidFill>
        </p:spPr>
        <p:txBody>
          <a:bodyPr/>
          <a:lstStyle/>
          <a:p>
            <a:r>
              <a:rPr lang="en-GB" sz="6600" b="1" dirty="0">
                <a:solidFill>
                  <a:schemeClr val="bg1"/>
                </a:solidFill>
                <a:latin typeface="Calibri" panose="020F0502020204030204" pitchFamily="34" charset="0"/>
              </a:rPr>
              <a:t>Any Questions?</a:t>
            </a:r>
            <a:endParaRPr lang="en-US" sz="6600" b="1" dirty="0">
              <a:solidFill>
                <a:schemeClr val="bg1"/>
              </a:solidFill>
              <a:latin typeface="Calibri" panose="020F0502020204030204" pitchFamily="34" charset="0"/>
            </a:endParaRPr>
          </a:p>
        </p:txBody>
      </p:sp>
      <p:pic>
        <p:nvPicPr>
          <p:cNvPr id="4" name="Picture 3"/>
          <p:cNvPicPr>
            <a:picLocks noChangeAspect="1"/>
          </p:cNvPicPr>
          <p:nvPr/>
        </p:nvPicPr>
        <p:blipFill>
          <a:blip r:embed="rId2"/>
          <a:stretch>
            <a:fillRect/>
          </a:stretch>
        </p:blipFill>
        <p:spPr>
          <a:xfrm>
            <a:off x="4021894" y="3108943"/>
            <a:ext cx="3954487" cy="2607669"/>
          </a:xfrm>
          <a:prstGeom prst="rect">
            <a:avLst/>
          </a:prstGeom>
        </p:spPr>
      </p:pic>
    </p:spTree>
    <p:extLst>
      <p:ext uri="{BB962C8B-B14F-4D97-AF65-F5344CB8AC3E}">
        <p14:creationId xmlns:p14="http://schemas.microsoft.com/office/powerpoint/2010/main" val="3156415814"/>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748</TotalTime>
  <Words>2143</Words>
  <Application>Microsoft Office PowerPoint</Application>
  <PresentationFormat>Widescreen</PresentationFormat>
  <Paragraphs>296</Paragraphs>
  <Slides>36</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Tahoma</vt:lpstr>
      <vt:lpstr>Times New Roman</vt:lpstr>
      <vt:lpstr>Default Design</vt:lpstr>
      <vt:lpstr> Protective Parenting Managing Behaviour Effectively and Safely </vt:lpstr>
      <vt:lpstr>Aims</vt:lpstr>
      <vt:lpstr>Ground Rules</vt:lpstr>
      <vt:lpstr>Parenting Role Activity</vt:lpstr>
      <vt:lpstr>Would you apply for this job?</vt:lpstr>
      <vt:lpstr>Why would your child get this award?</vt:lpstr>
      <vt:lpstr>PowerPoint Presentation</vt:lpstr>
      <vt:lpstr>PowerPoint Presentation</vt:lpstr>
      <vt:lpstr>  What can affect how we manage our child’s behaviour? </vt:lpstr>
      <vt:lpstr>PowerPoint Presentation</vt:lpstr>
      <vt:lpstr>Giving Commands and Expecting Compliance</vt:lpstr>
      <vt:lpstr>Giving Commands</vt:lpstr>
      <vt:lpstr>PowerPoint Presentation</vt:lpstr>
      <vt:lpstr>Activity: Are these commands effective?</vt:lpstr>
      <vt:lpstr>PowerPoint Presentation</vt:lpstr>
      <vt:lpstr>PowerPoint Presentation</vt:lpstr>
      <vt:lpstr>PowerPoint Presentation</vt:lpstr>
      <vt:lpstr>PowerPoint Presentation</vt:lpstr>
      <vt:lpstr>PowerPoint Presentation</vt:lpstr>
      <vt:lpstr>PowerPoint Presentation</vt:lpstr>
      <vt:lpstr>Ways in which you can deal with behaviour safely and effectively</vt:lpstr>
      <vt:lpstr>How can you reinforce positive behaviour?</vt:lpstr>
      <vt:lpstr>PowerPoint Presentation</vt:lpstr>
      <vt:lpstr>Benefits of Reward Charts</vt:lpstr>
      <vt:lpstr>Principles of a Reward Chart</vt:lpstr>
      <vt:lpstr>What can you do so that you are not  re-inforcing negative behaviour?</vt:lpstr>
      <vt:lpstr>In your groups, write a list of things that you can do to avoid encouraging a repeat of the negative behaviour.</vt:lpstr>
      <vt:lpstr>PowerPoint Presentation</vt:lpstr>
      <vt:lpstr>PowerPoint Presentation</vt:lpstr>
      <vt:lpstr>Is it ok to smack my child?</vt:lpstr>
      <vt:lpstr>What can you do instead of smacking?</vt:lpstr>
      <vt:lpstr>PowerPoint Presentation</vt:lpstr>
      <vt:lpstr>What if a punishment or consequence is necessary?</vt:lpstr>
      <vt:lpstr>Conclusion</vt:lpstr>
      <vt:lpstr>Parenting Programmes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Stones</dc:creator>
  <cp:lastModifiedBy>Rebecca Farren [Head Teacher]</cp:lastModifiedBy>
  <cp:revision>75</cp:revision>
  <dcterms:created xsi:type="dcterms:W3CDTF">2015-11-05T20:15:50Z</dcterms:created>
  <dcterms:modified xsi:type="dcterms:W3CDTF">2021-09-16T09:41:35Z</dcterms:modified>
</cp:coreProperties>
</file>